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2118" y="-9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DB69325F-44AC-4ECF-9B01-FD0D278E7AA1}"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A59D5DDD-2A46-4B40-AF26-B24344056F9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718436DA-EBAC-4BC0-84B3-466C5E30BBA9}"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35204A0A-F879-4E32-9B61-3CCF10308915}"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14716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8"/>
            <a:ext cx="8077200" cy="14716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6424224-C661-4399-A0D0-2F879B886F6A}"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DA8FDBB9-383C-4A95-BBF0-86ACF6F9B469}"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F5206ABB-0100-47CC-91FC-E1A8C2F77DD2}"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1B08A9D8-2CEB-4DD1-9F5C-DD1D632BA443}"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lstStyle>
            <a:lvl1pPr algn="l">
              <a:defRPr sz="4000" b="1" cap="all"/>
            </a:lvl1pPr>
          </a:lstStyle>
          <a:p>
            <a:r>
              <a:rPr lang="ru-RU"/>
              <a:t>Образец заголовка</a:t>
            </a:r>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Holder 4"/>
          <p:cNvSpPr>
            <a:spLocks noGrp="1"/>
          </p:cNvSpPr>
          <p:nvPr>
            <p:ph type="ftr" sz="quarter" idx="10"/>
          </p:nvPr>
        </p:nvSpPr>
        <p:spPr/>
        <p:txBody>
          <a:bodyPr/>
          <a:lstStyle>
            <a:lvl1pPr>
              <a:defRPr/>
            </a:lvl1pPr>
          </a:lstStyle>
          <a:p>
            <a:endParaRPr lang="ru-RU"/>
          </a:p>
        </p:txBody>
      </p:sp>
      <p:sp>
        <p:nvSpPr>
          <p:cNvPr id="5" name="Holder 5"/>
          <p:cNvSpPr>
            <a:spLocks noGrp="1"/>
          </p:cNvSpPr>
          <p:nvPr>
            <p:ph type="dt" sz="half" idx="11"/>
          </p:nvPr>
        </p:nvSpPr>
        <p:spPr/>
        <p:txBody>
          <a:bodyPr/>
          <a:lstStyle>
            <a:lvl1pPr>
              <a:defRPr/>
            </a:lvl1pPr>
          </a:lstStyle>
          <a:p>
            <a:fld id="{17C24D96-A16F-4A6C-B8B1-36AD0A04412B}" type="datetimeFigureOut">
              <a:rPr lang="ru-RU"/>
              <a:pPr/>
              <a:t>10.07.2023</a:t>
            </a:fld>
            <a:endParaRPr lang="en-US"/>
          </a:p>
        </p:txBody>
      </p:sp>
      <p:sp>
        <p:nvSpPr>
          <p:cNvPr id="6" name="Holder 6"/>
          <p:cNvSpPr>
            <a:spLocks noGrp="1"/>
          </p:cNvSpPr>
          <p:nvPr>
            <p:ph type="sldNum" sz="quarter" idx="12"/>
          </p:nvPr>
        </p:nvSpPr>
        <p:spPr/>
        <p:txBody>
          <a:bodyPr/>
          <a:lstStyle>
            <a:lvl1pPr>
              <a:defRPr/>
            </a:lvl1pPr>
          </a:lstStyle>
          <a:p>
            <a:fld id="{C94B0F49-4024-490A-B4FE-5397FC1BBE7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72200" y="1577975"/>
            <a:ext cx="5410200" cy="16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98ACEAA8-F51C-499C-934E-5464A7F5BE3F}"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44175E20-C650-40CA-BAC1-13DF469E22A5}"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Holder 4"/>
          <p:cNvSpPr>
            <a:spLocks noGrp="1"/>
          </p:cNvSpPr>
          <p:nvPr>
            <p:ph type="ftr" sz="quarter" idx="10"/>
          </p:nvPr>
        </p:nvSpPr>
        <p:spPr/>
        <p:txBody>
          <a:bodyPr/>
          <a:lstStyle>
            <a:lvl1pPr>
              <a:defRPr/>
            </a:lvl1pPr>
          </a:lstStyle>
          <a:p>
            <a:endParaRPr lang="ru-RU"/>
          </a:p>
        </p:txBody>
      </p:sp>
      <p:sp>
        <p:nvSpPr>
          <p:cNvPr id="8" name="Holder 5"/>
          <p:cNvSpPr>
            <a:spLocks noGrp="1"/>
          </p:cNvSpPr>
          <p:nvPr>
            <p:ph type="dt" sz="half" idx="11"/>
          </p:nvPr>
        </p:nvSpPr>
        <p:spPr/>
        <p:txBody>
          <a:bodyPr/>
          <a:lstStyle>
            <a:lvl1pPr>
              <a:defRPr/>
            </a:lvl1pPr>
          </a:lstStyle>
          <a:p>
            <a:fld id="{8C68404E-4887-4C7E-89D6-3D1FA1BE2689}" type="datetimeFigureOut">
              <a:rPr lang="ru-RU"/>
              <a:pPr/>
              <a:t>10.07.2023</a:t>
            </a:fld>
            <a:endParaRPr lang="en-US"/>
          </a:p>
        </p:txBody>
      </p:sp>
      <p:sp>
        <p:nvSpPr>
          <p:cNvPr id="9" name="Holder 6"/>
          <p:cNvSpPr>
            <a:spLocks noGrp="1"/>
          </p:cNvSpPr>
          <p:nvPr>
            <p:ph type="sldNum" sz="quarter" idx="12"/>
          </p:nvPr>
        </p:nvSpPr>
        <p:spPr/>
        <p:txBody>
          <a:bodyPr/>
          <a:lstStyle>
            <a:lvl1pPr>
              <a:defRPr/>
            </a:lvl1pPr>
          </a:lstStyle>
          <a:p>
            <a:fld id="{E9517C11-51E8-495C-BAE0-BCABB34383A7}"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Holder 4"/>
          <p:cNvSpPr>
            <a:spLocks noGrp="1"/>
          </p:cNvSpPr>
          <p:nvPr>
            <p:ph type="ftr" sz="quarter" idx="10"/>
          </p:nvPr>
        </p:nvSpPr>
        <p:spPr/>
        <p:txBody>
          <a:bodyPr/>
          <a:lstStyle>
            <a:lvl1pPr>
              <a:defRPr/>
            </a:lvl1pPr>
          </a:lstStyle>
          <a:p>
            <a:endParaRPr lang="ru-RU"/>
          </a:p>
        </p:txBody>
      </p:sp>
      <p:sp>
        <p:nvSpPr>
          <p:cNvPr id="4" name="Holder 5"/>
          <p:cNvSpPr>
            <a:spLocks noGrp="1"/>
          </p:cNvSpPr>
          <p:nvPr>
            <p:ph type="dt" sz="half" idx="11"/>
          </p:nvPr>
        </p:nvSpPr>
        <p:spPr/>
        <p:txBody>
          <a:bodyPr/>
          <a:lstStyle>
            <a:lvl1pPr>
              <a:defRPr/>
            </a:lvl1pPr>
          </a:lstStyle>
          <a:p>
            <a:fld id="{01D2D362-AD37-4BE4-85B7-C597973DC3D9}" type="datetimeFigureOut">
              <a:rPr lang="ru-RU"/>
              <a:pPr/>
              <a:t>10.07.2023</a:t>
            </a:fld>
            <a:endParaRPr lang="en-US"/>
          </a:p>
        </p:txBody>
      </p:sp>
      <p:sp>
        <p:nvSpPr>
          <p:cNvPr id="5" name="Holder 6"/>
          <p:cNvSpPr>
            <a:spLocks noGrp="1"/>
          </p:cNvSpPr>
          <p:nvPr>
            <p:ph type="sldNum" sz="quarter" idx="12"/>
          </p:nvPr>
        </p:nvSpPr>
        <p:spPr/>
        <p:txBody>
          <a:bodyPr/>
          <a:lstStyle>
            <a:lvl1pPr>
              <a:defRPr/>
            </a:lvl1pPr>
          </a:lstStyle>
          <a:p>
            <a:fld id="{1BB26610-2636-43E9-BEAA-A8590ACE61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ru-RU"/>
          </a:p>
        </p:txBody>
      </p:sp>
      <p:sp>
        <p:nvSpPr>
          <p:cNvPr id="3" name="Holder 5"/>
          <p:cNvSpPr>
            <a:spLocks noGrp="1"/>
          </p:cNvSpPr>
          <p:nvPr>
            <p:ph type="dt" sz="half" idx="11"/>
          </p:nvPr>
        </p:nvSpPr>
        <p:spPr/>
        <p:txBody>
          <a:bodyPr/>
          <a:lstStyle>
            <a:lvl1pPr>
              <a:defRPr/>
            </a:lvl1pPr>
          </a:lstStyle>
          <a:p>
            <a:fld id="{170DACAC-262C-4099-8075-C42138208EE4}" type="datetimeFigureOut">
              <a:rPr lang="ru-RU"/>
              <a:pPr/>
              <a:t>10.07.2023</a:t>
            </a:fld>
            <a:endParaRPr lang="en-US"/>
          </a:p>
        </p:txBody>
      </p:sp>
      <p:sp>
        <p:nvSpPr>
          <p:cNvPr id="4" name="Holder 6"/>
          <p:cNvSpPr>
            <a:spLocks noGrp="1"/>
          </p:cNvSpPr>
          <p:nvPr>
            <p:ph type="sldNum" sz="quarter" idx="12"/>
          </p:nvPr>
        </p:nvSpPr>
        <p:spPr/>
        <p:txBody>
          <a:bodyPr/>
          <a:lstStyle>
            <a:lvl1pPr>
              <a:defRPr/>
            </a:lvl1pPr>
          </a:lstStyle>
          <a:p>
            <a:fld id="{ACA53134-20A0-4A22-B2C2-59F319280A5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39514DE9-75DB-47E6-A4AD-E7DCDDBC4226}"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7878363C-FC72-411C-A003-8DD902D72C1B}"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Holder 4"/>
          <p:cNvSpPr>
            <a:spLocks noGrp="1"/>
          </p:cNvSpPr>
          <p:nvPr>
            <p:ph type="ftr" sz="quarter" idx="10"/>
          </p:nvPr>
        </p:nvSpPr>
        <p:spPr/>
        <p:txBody>
          <a:bodyPr/>
          <a:lstStyle>
            <a:lvl1pPr>
              <a:defRPr/>
            </a:lvl1pPr>
          </a:lstStyle>
          <a:p>
            <a:endParaRPr lang="ru-RU"/>
          </a:p>
        </p:txBody>
      </p:sp>
      <p:sp>
        <p:nvSpPr>
          <p:cNvPr id="6" name="Holder 5"/>
          <p:cNvSpPr>
            <a:spLocks noGrp="1"/>
          </p:cNvSpPr>
          <p:nvPr>
            <p:ph type="dt" sz="half" idx="11"/>
          </p:nvPr>
        </p:nvSpPr>
        <p:spPr/>
        <p:txBody>
          <a:bodyPr/>
          <a:lstStyle>
            <a:lvl1pPr>
              <a:defRPr/>
            </a:lvl1pPr>
          </a:lstStyle>
          <a:p>
            <a:fld id="{74AF0BF3-3967-40FD-8C3F-FE27D5ADFABF}" type="datetimeFigureOut">
              <a:rPr lang="ru-RU"/>
              <a:pPr/>
              <a:t>10.07.2023</a:t>
            </a:fld>
            <a:endParaRPr lang="en-US"/>
          </a:p>
        </p:txBody>
      </p:sp>
      <p:sp>
        <p:nvSpPr>
          <p:cNvPr id="7" name="Holder 6"/>
          <p:cNvSpPr>
            <a:spLocks noGrp="1"/>
          </p:cNvSpPr>
          <p:nvPr>
            <p:ph type="sldNum" sz="quarter" idx="12"/>
          </p:nvPr>
        </p:nvSpPr>
        <p:spPr/>
        <p:txBody>
          <a:bodyPr/>
          <a:lstStyle>
            <a:lvl1pPr>
              <a:defRPr/>
            </a:lvl1pPr>
          </a:lstStyle>
          <a:p>
            <a:fld id="{6074DD9E-87AC-467A-808A-7DAE21E03FDF}"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609600" y="274638"/>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1027" name="Holder 3"/>
          <p:cNvSpPr>
            <a:spLocks noGrp="1"/>
          </p:cNvSpPr>
          <p:nvPr>
            <p:ph type="body" idx="1"/>
          </p:nvPr>
        </p:nvSpPr>
        <p:spPr bwMode="auto">
          <a:xfrm>
            <a:off x="609600" y="1577975"/>
            <a:ext cx="10972800" cy="168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ru-RU" smtClean="0"/>
          </a:p>
        </p:txBody>
      </p:sp>
      <p:sp>
        <p:nvSpPr>
          <p:cNvPr id="4" name="Holder 4"/>
          <p:cNvSpPr>
            <a:spLocks noGrp="1"/>
          </p:cNvSpPr>
          <p:nvPr>
            <p:ph type="ftr" sz="quarter" idx="5"/>
          </p:nvPr>
        </p:nvSpPr>
        <p:spPr>
          <a:xfrm>
            <a:off x="4144963" y="6376988"/>
            <a:ext cx="3902075" cy="168275"/>
          </a:xfrm>
          <a:prstGeom prst="rect">
            <a:avLst/>
          </a:prstGeom>
        </p:spPr>
        <p:txBody>
          <a:bodyPr vert="horz" wrap="square" lIns="0" tIns="0" rIns="0" bIns="0" numCol="1" anchor="t" anchorCtr="0" compatLnSpc="1">
            <a:prstTxWarp prst="textNoShape">
              <a:avLst/>
            </a:prstTxWarp>
            <a:spAutoFit/>
          </a:bodyPr>
          <a:lstStyle>
            <a:lvl1pPr algn="ctr">
              <a:defRPr sz="1100">
                <a:solidFill>
                  <a:srgbClr val="898989"/>
                </a:solidFill>
                <a:latin typeface="Calibri" pitchFamily="34" charset="0"/>
              </a:defRPr>
            </a:lvl1pPr>
          </a:lstStyle>
          <a:p>
            <a:endParaRPr lang="ru-RU"/>
          </a:p>
        </p:txBody>
      </p:sp>
      <p:sp>
        <p:nvSpPr>
          <p:cNvPr id="5" name="Holder 5"/>
          <p:cNvSpPr>
            <a:spLocks noGrp="1"/>
          </p:cNvSpPr>
          <p:nvPr>
            <p:ph type="dt" sz="half" idx="6"/>
          </p:nvPr>
        </p:nvSpPr>
        <p:spPr>
          <a:xfrm>
            <a:off x="609600" y="6376988"/>
            <a:ext cx="2803525" cy="168275"/>
          </a:xfrm>
          <a:prstGeom prst="rect">
            <a:avLst/>
          </a:prstGeom>
        </p:spPr>
        <p:txBody>
          <a:bodyPr vert="horz" wrap="square" lIns="0" tIns="0" rIns="0" bIns="0" numCol="1" anchor="t" anchorCtr="0" compatLnSpc="1">
            <a:prstTxWarp prst="textNoShape">
              <a:avLst/>
            </a:prstTxWarp>
            <a:spAutoFit/>
          </a:bodyPr>
          <a:lstStyle>
            <a:lvl1pPr>
              <a:defRPr sz="1100">
                <a:solidFill>
                  <a:srgbClr val="898989"/>
                </a:solidFill>
                <a:latin typeface="Calibri" pitchFamily="34" charset="0"/>
              </a:defRPr>
            </a:lvl1pPr>
          </a:lstStyle>
          <a:p>
            <a:fld id="{9C147A6B-605D-4BAC-87E3-3EA2E630EC45}" type="datetimeFigureOut">
              <a:rPr lang="ru-RU"/>
              <a:pPr/>
              <a:t>10.07.2023</a:t>
            </a:fld>
            <a:endParaRPr lang="en-US"/>
          </a:p>
        </p:txBody>
      </p:sp>
      <p:sp>
        <p:nvSpPr>
          <p:cNvPr id="6" name="Holder 6"/>
          <p:cNvSpPr>
            <a:spLocks noGrp="1"/>
          </p:cNvSpPr>
          <p:nvPr>
            <p:ph type="sldNum" sz="quarter" idx="7"/>
          </p:nvPr>
        </p:nvSpPr>
        <p:spPr>
          <a:xfrm>
            <a:off x="8778875" y="6376988"/>
            <a:ext cx="2803525" cy="168275"/>
          </a:xfrm>
          <a:prstGeom prst="rect">
            <a:avLst/>
          </a:prstGeom>
        </p:spPr>
        <p:txBody>
          <a:bodyPr vert="horz" wrap="square" lIns="0" tIns="0" rIns="0" bIns="0" numCol="1" anchor="t" anchorCtr="0" compatLnSpc="1">
            <a:prstTxWarp prst="textNoShape">
              <a:avLst/>
            </a:prstTxWarp>
            <a:spAutoFit/>
          </a:bodyPr>
          <a:lstStyle>
            <a:lvl1pPr algn="r">
              <a:defRPr sz="1100">
                <a:solidFill>
                  <a:srgbClr val="898989"/>
                </a:solidFill>
                <a:latin typeface="Calibri" pitchFamily="34" charset="0"/>
              </a:defRPr>
            </a:lvl1pPr>
          </a:lstStyle>
          <a:p>
            <a:fld id="{5AB92C28-4D46-4E79-A029-2B425E1D6E92}"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defTabSz="554038" rtl="0" eaLnBrk="0" fontAlgn="base" hangingPunct="0">
        <a:spcBef>
          <a:spcPct val="0"/>
        </a:spcBef>
        <a:spcAft>
          <a:spcPct val="0"/>
        </a:spcAft>
        <a:defRPr sz="1100">
          <a:solidFill>
            <a:schemeClr val="tx2"/>
          </a:solidFill>
          <a:latin typeface="+mj-lt"/>
          <a:ea typeface="+mj-ea"/>
          <a:cs typeface="+mj-cs"/>
        </a:defRPr>
      </a:lvl1pPr>
      <a:lvl2pPr algn="ctr" defTabSz="554038" rtl="0" eaLnBrk="0" fontAlgn="base" hangingPunct="0">
        <a:spcBef>
          <a:spcPct val="0"/>
        </a:spcBef>
        <a:spcAft>
          <a:spcPct val="0"/>
        </a:spcAft>
        <a:defRPr sz="1100">
          <a:solidFill>
            <a:schemeClr val="tx2"/>
          </a:solidFill>
          <a:latin typeface="Calibri" pitchFamily="34" charset="0"/>
        </a:defRPr>
      </a:lvl2pPr>
      <a:lvl3pPr algn="ctr" defTabSz="554038" rtl="0" eaLnBrk="0" fontAlgn="base" hangingPunct="0">
        <a:spcBef>
          <a:spcPct val="0"/>
        </a:spcBef>
        <a:spcAft>
          <a:spcPct val="0"/>
        </a:spcAft>
        <a:defRPr sz="1100">
          <a:solidFill>
            <a:schemeClr val="tx2"/>
          </a:solidFill>
          <a:latin typeface="Calibri" pitchFamily="34" charset="0"/>
        </a:defRPr>
      </a:lvl3pPr>
      <a:lvl4pPr algn="ctr" defTabSz="554038" rtl="0" eaLnBrk="0" fontAlgn="base" hangingPunct="0">
        <a:spcBef>
          <a:spcPct val="0"/>
        </a:spcBef>
        <a:spcAft>
          <a:spcPct val="0"/>
        </a:spcAft>
        <a:defRPr sz="1100">
          <a:solidFill>
            <a:schemeClr val="tx2"/>
          </a:solidFill>
          <a:latin typeface="Calibri" pitchFamily="34" charset="0"/>
        </a:defRPr>
      </a:lvl4pPr>
      <a:lvl5pPr algn="ctr" defTabSz="554038" rtl="0" eaLnBrk="0" fontAlgn="base" hangingPunct="0">
        <a:spcBef>
          <a:spcPct val="0"/>
        </a:spcBef>
        <a:spcAft>
          <a:spcPct val="0"/>
        </a:spcAft>
        <a:defRPr sz="1100">
          <a:solidFill>
            <a:schemeClr val="tx2"/>
          </a:solidFill>
          <a:latin typeface="Calibri" pitchFamily="34" charset="0"/>
        </a:defRPr>
      </a:lvl5pPr>
      <a:lvl6pPr marL="457200" algn="ctr" defTabSz="554038" rtl="0" eaLnBrk="0" fontAlgn="base" hangingPunct="0">
        <a:spcBef>
          <a:spcPct val="0"/>
        </a:spcBef>
        <a:spcAft>
          <a:spcPct val="0"/>
        </a:spcAft>
        <a:defRPr sz="1100">
          <a:solidFill>
            <a:schemeClr val="tx2"/>
          </a:solidFill>
          <a:latin typeface="Calibri" pitchFamily="34" charset="0"/>
        </a:defRPr>
      </a:lvl6pPr>
      <a:lvl7pPr marL="914400" algn="ctr" defTabSz="554038" rtl="0" eaLnBrk="0" fontAlgn="base" hangingPunct="0">
        <a:spcBef>
          <a:spcPct val="0"/>
        </a:spcBef>
        <a:spcAft>
          <a:spcPct val="0"/>
        </a:spcAft>
        <a:defRPr sz="1100">
          <a:solidFill>
            <a:schemeClr val="tx2"/>
          </a:solidFill>
          <a:latin typeface="Calibri" pitchFamily="34" charset="0"/>
        </a:defRPr>
      </a:lvl7pPr>
      <a:lvl8pPr marL="1371600" algn="ctr" defTabSz="554038" rtl="0" eaLnBrk="0" fontAlgn="base" hangingPunct="0">
        <a:spcBef>
          <a:spcPct val="0"/>
        </a:spcBef>
        <a:spcAft>
          <a:spcPct val="0"/>
        </a:spcAft>
        <a:defRPr sz="1100">
          <a:solidFill>
            <a:schemeClr val="tx2"/>
          </a:solidFill>
          <a:latin typeface="Calibri" pitchFamily="34" charset="0"/>
        </a:defRPr>
      </a:lvl8pPr>
      <a:lvl9pPr marL="1828800" algn="ctr" defTabSz="554038" rtl="0" eaLnBrk="0" fontAlgn="base" hangingPunct="0">
        <a:spcBef>
          <a:spcPct val="0"/>
        </a:spcBef>
        <a:spcAft>
          <a:spcPct val="0"/>
        </a:spcAft>
        <a:defRPr sz="1100">
          <a:solidFill>
            <a:schemeClr val="tx2"/>
          </a:solidFill>
          <a:latin typeface="Calibri" pitchFamily="34" charset="0"/>
        </a:defRPr>
      </a:lvl9pPr>
    </p:titleStyle>
    <p:bodyStyle>
      <a:lvl1pPr marL="342900" indent="-342900" algn="l" defTabSz="554038" rtl="0" eaLnBrk="0" fontAlgn="base" hangingPunct="0">
        <a:spcBef>
          <a:spcPct val="20000"/>
        </a:spcBef>
        <a:spcAft>
          <a:spcPct val="0"/>
        </a:spcAft>
        <a:defRPr sz="1100">
          <a:solidFill>
            <a:schemeClr val="tx1"/>
          </a:solidFill>
          <a:latin typeface="+mn-lt"/>
          <a:ea typeface="+mn-ea"/>
          <a:cs typeface="+mn-cs"/>
        </a:defRPr>
      </a:lvl1pPr>
      <a:lvl2pPr marL="277813" indent="179388" algn="l" defTabSz="554038" rtl="0" eaLnBrk="0" fontAlgn="base" hangingPunct="0">
        <a:spcBef>
          <a:spcPct val="20000"/>
        </a:spcBef>
        <a:spcAft>
          <a:spcPct val="0"/>
        </a:spcAft>
        <a:defRPr sz="1100">
          <a:solidFill>
            <a:schemeClr val="tx1"/>
          </a:solidFill>
          <a:latin typeface="+mn-lt"/>
        </a:defRPr>
      </a:lvl2pPr>
      <a:lvl3pPr marL="554038" indent="360363" algn="l" defTabSz="554038" rtl="0" eaLnBrk="0" fontAlgn="base" hangingPunct="0">
        <a:spcBef>
          <a:spcPct val="20000"/>
        </a:spcBef>
        <a:spcAft>
          <a:spcPct val="0"/>
        </a:spcAft>
        <a:defRPr sz="1100">
          <a:solidFill>
            <a:schemeClr val="tx1"/>
          </a:solidFill>
          <a:latin typeface="+mn-lt"/>
        </a:defRPr>
      </a:lvl3pPr>
      <a:lvl4pPr marL="831850" indent="539750" algn="l" defTabSz="554038" rtl="0" eaLnBrk="0" fontAlgn="base" hangingPunct="0">
        <a:spcBef>
          <a:spcPct val="20000"/>
        </a:spcBef>
        <a:spcAft>
          <a:spcPct val="0"/>
        </a:spcAft>
        <a:defRPr sz="1100">
          <a:solidFill>
            <a:schemeClr val="tx1"/>
          </a:solidFill>
          <a:latin typeface="+mn-lt"/>
        </a:defRPr>
      </a:lvl4pPr>
      <a:lvl5pPr marL="1109663" indent="719138" algn="l" defTabSz="554038" rtl="0" eaLnBrk="0" fontAlgn="base" hangingPunct="0">
        <a:spcBef>
          <a:spcPct val="20000"/>
        </a:spcBef>
        <a:spcAft>
          <a:spcPct val="0"/>
        </a:spcAft>
        <a:defRPr sz="1100">
          <a:solidFill>
            <a:schemeClr val="tx1"/>
          </a:solidFill>
          <a:latin typeface="+mn-lt"/>
        </a:defRPr>
      </a:lvl5pPr>
      <a:lvl6pPr marL="1566863" algn="l" defTabSz="554038" rtl="0" eaLnBrk="0" fontAlgn="base" hangingPunct="0">
        <a:spcBef>
          <a:spcPct val="20000"/>
        </a:spcBef>
        <a:spcAft>
          <a:spcPct val="0"/>
        </a:spcAft>
        <a:defRPr sz="1100">
          <a:solidFill>
            <a:schemeClr val="tx1"/>
          </a:solidFill>
          <a:latin typeface="+mn-lt"/>
        </a:defRPr>
      </a:lvl6pPr>
      <a:lvl7pPr marL="2024063" algn="l" defTabSz="554038" rtl="0" eaLnBrk="0" fontAlgn="base" hangingPunct="0">
        <a:spcBef>
          <a:spcPct val="20000"/>
        </a:spcBef>
        <a:spcAft>
          <a:spcPct val="0"/>
        </a:spcAft>
        <a:defRPr sz="1100">
          <a:solidFill>
            <a:schemeClr val="tx1"/>
          </a:solidFill>
          <a:latin typeface="+mn-lt"/>
        </a:defRPr>
      </a:lvl7pPr>
      <a:lvl8pPr marL="2481263" algn="l" defTabSz="554038" rtl="0" eaLnBrk="0" fontAlgn="base" hangingPunct="0">
        <a:spcBef>
          <a:spcPct val="20000"/>
        </a:spcBef>
        <a:spcAft>
          <a:spcPct val="0"/>
        </a:spcAft>
        <a:defRPr sz="1100">
          <a:solidFill>
            <a:schemeClr val="tx1"/>
          </a:solidFill>
          <a:latin typeface="+mn-lt"/>
        </a:defRPr>
      </a:lvl8pPr>
      <a:lvl9pPr marL="2938463" algn="l" defTabSz="554038" rtl="0" eaLnBrk="0" fontAlgn="base" hangingPunct="0">
        <a:spcBef>
          <a:spcPct val="20000"/>
        </a:spcBef>
        <a:spcAft>
          <a:spcPct val="0"/>
        </a:spcAft>
        <a:defRPr sz="11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uid63@samara.edu.ru"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vk.com/profilaktika.ddtt.samar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314" name="Заголовок 1"/>
          <p:cNvSpPr>
            <a:spLocks noGrp="1"/>
          </p:cNvSpPr>
          <p:nvPr>
            <p:ph type="ctrTitle" idx="4294967295"/>
          </p:nvPr>
        </p:nvSpPr>
        <p:spPr>
          <a:xfrm>
            <a:off x="4926013" y="906463"/>
            <a:ext cx="6878637" cy="4203700"/>
          </a:xfrm>
        </p:spPr>
        <p:txBody>
          <a:bodyPr lIns="91440" tIns="45720" rIns="91440" bIns="45720" anchor="b"/>
          <a:lstStyle/>
          <a:p>
            <a:pPr eaLnBrk="1" hangingPunct="1"/>
            <a:r>
              <a:rPr lang="ru-RU" sz="5400" dirty="0" smtClean="0">
                <a:solidFill>
                  <a:schemeClr val="tx1"/>
                </a:solidFill>
                <a:latin typeface="Bahnschrift Condensed" pitchFamily="34" charset="0"/>
              </a:rPr>
              <a:t>Ответственность родителей (законных представителей)</a:t>
            </a:r>
            <a:br>
              <a:rPr lang="ru-RU" sz="5400" dirty="0" smtClean="0">
                <a:solidFill>
                  <a:schemeClr val="tx1"/>
                </a:solidFill>
                <a:latin typeface="Bahnschrift Condensed" pitchFamily="34" charset="0"/>
              </a:rPr>
            </a:br>
            <a:r>
              <a:rPr lang="ru-RU" sz="5400" dirty="0" smtClean="0">
                <a:solidFill>
                  <a:schemeClr val="tx1"/>
                </a:solidFill>
                <a:latin typeface="Bahnschrift Condensed" pitchFamily="34" charset="0"/>
              </a:rPr>
              <a:t>за несоблюдение детьми правил дорожного движения</a:t>
            </a:r>
          </a:p>
        </p:txBody>
      </p:sp>
      <p:sp>
        <p:nvSpPr>
          <p:cNvPr id="13315" name="Подзаголовок 2"/>
          <p:cNvSpPr>
            <a:spLocks noGrp="1"/>
          </p:cNvSpPr>
          <p:nvPr>
            <p:ph type="subTitle" idx="4294967295"/>
          </p:nvPr>
        </p:nvSpPr>
        <p:spPr>
          <a:xfrm>
            <a:off x="0" y="3687763"/>
            <a:ext cx="5199063" cy="1333500"/>
          </a:xfrm>
        </p:spPr>
        <p:txBody>
          <a:bodyPr lIns="91440" tIns="45720" rIns="91440" bIns="45720"/>
          <a:lstStyle/>
          <a:p>
            <a:pPr marL="0" indent="0" algn="ctr" eaLnBrk="1" hangingPunct="1"/>
            <a:r>
              <a:rPr lang="en-US" sz="2400" smtClean="0">
                <a:hlinkClick r:id="rId3"/>
              </a:rPr>
              <a:t>uid63@samara.edu.ru</a:t>
            </a:r>
            <a:endParaRPr lang="ru-RU" sz="2400" smtClean="0"/>
          </a:p>
          <a:p>
            <a:pPr marL="0" indent="0" algn="ctr" eaLnBrk="1" hangingPunct="1"/>
            <a:r>
              <a:rPr lang="en-US" sz="2400" smtClean="0">
                <a:hlinkClick r:id="rId4"/>
              </a:rPr>
              <a:t>https://vk.com/profilaktika.ddtt.samara</a:t>
            </a:r>
            <a:endParaRPr lang="ru-RU" sz="2400" smtClean="0"/>
          </a:p>
          <a:p>
            <a:pPr marL="0" indent="0" algn="ctr" eaLnBrk="1" hangingPunct="1"/>
            <a:endParaRPr lang="ru-RU" sz="2400" smtClean="0"/>
          </a:p>
        </p:txBody>
      </p:sp>
      <p:pic>
        <p:nvPicPr>
          <p:cNvPr id="13316" name="Рисунок 3"/>
          <p:cNvPicPr>
            <a:picLocks noChangeAspect="1"/>
          </p:cNvPicPr>
          <p:nvPr/>
        </p:nvPicPr>
        <p:blipFill>
          <a:blip r:embed="rId5"/>
          <a:srcRect/>
          <a:stretch>
            <a:fillRect/>
          </a:stretch>
        </p:blipFill>
        <p:spPr bwMode="auto">
          <a:xfrm>
            <a:off x="1041400" y="396875"/>
            <a:ext cx="3194050" cy="3194050"/>
          </a:xfrm>
          <a:prstGeom prst="rect">
            <a:avLst/>
          </a:prstGeom>
          <a:noFill/>
          <a:ln w="9525">
            <a:noFill/>
            <a:miter lim="800000"/>
            <a:headEnd/>
            <a:tailEnd/>
          </a:ln>
        </p:spPr>
      </p:pic>
      <p:pic>
        <p:nvPicPr>
          <p:cNvPr id="13317" name="Рисунок 4"/>
          <p:cNvPicPr>
            <a:picLocks noChangeAspect="1"/>
          </p:cNvPicPr>
          <p:nvPr/>
        </p:nvPicPr>
        <p:blipFill>
          <a:blip r:embed="rId6"/>
          <a:srcRect/>
          <a:stretch>
            <a:fillRect/>
          </a:stretch>
        </p:blipFill>
        <p:spPr bwMode="auto">
          <a:xfrm>
            <a:off x="0" y="5437188"/>
            <a:ext cx="1423988" cy="14208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Заголовок 6"/>
          <p:cNvSpPr>
            <a:spLocks noGrp="1"/>
          </p:cNvSpPr>
          <p:nvPr>
            <p:ph type="title" idx="4294967295"/>
          </p:nvPr>
        </p:nvSpPr>
        <p:spPr>
          <a:xfrm>
            <a:off x="1385888" y="134938"/>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a:t>
            </a:r>
          </a:p>
        </p:txBody>
      </p:sp>
      <p:sp>
        <p:nvSpPr>
          <p:cNvPr id="23555" name="Объект 1"/>
          <p:cNvSpPr>
            <a:spLocks noGrp="1"/>
          </p:cNvSpPr>
          <p:nvPr>
            <p:ph sz="half" idx="4294967295"/>
          </p:nvPr>
        </p:nvSpPr>
        <p:spPr>
          <a:xfrm>
            <a:off x="8080375" y="1401763"/>
            <a:ext cx="3556000" cy="4181475"/>
          </a:xfrm>
        </p:spPr>
        <p:txBody>
          <a:bodyPr lIns="91440" tIns="45720" rIns="91440" bIns="45720"/>
          <a:lstStyle/>
          <a:p>
            <a:pPr marL="0" indent="0" eaLnBrk="1" hangingPunct="1">
              <a:lnSpc>
                <a:spcPct val="70000"/>
              </a:lnSpc>
            </a:pPr>
            <a:r>
              <a:rPr lang="ru-RU" sz="2400" smtClean="0">
                <a:latin typeface="Bahnschrift Condensed" pitchFamily="34" charset="0"/>
              </a:rPr>
              <a:t>Согласно п. 1.2ст 1073, п. ст. 1074 ГК РФ родители (законные представители) отвечают за вред, причиненный несовершеннолетним, если с их стороны имело место безответственное отношение к его воспитанию и неосуществление должного надзора за ним (попустительство или поощрение озорства, хулиганских и иных противоправных действий, отсутствие к нему внимания и т.п.).</a:t>
            </a:r>
          </a:p>
        </p:txBody>
      </p:sp>
      <p:pic>
        <p:nvPicPr>
          <p:cNvPr id="2355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3557" name="Объект 2"/>
          <p:cNvSpPr>
            <a:spLocks noGrp="1"/>
          </p:cNvSpPr>
          <p:nvPr>
            <p:ph sz="half" idx="4294967295"/>
          </p:nvPr>
        </p:nvSpPr>
        <p:spPr>
          <a:xfrm>
            <a:off x="596900" y="1495425"/>
            <a:ext cx="7162800" cy="5130800"/>
          </a:xfrm>
        </p:spPr>
        <p:txBody>
          <a:bodyPr lIns="91440" tIns="45720" rIns="91440" bIns="45720"/>
          <a:lstStyle/>
          <a:p>
            <a:pPr marL="0" indent="0" eaLnBrk="1" hangingPunct="1"/>
            <a:r>
              <a:rPr lang="ru-RU" sz="2400" smtClean="0">
                <a:latin typeface="Bahnschrift Condensed" pitchFamily="34" charset="0"/>
              </a:rPr>
              <a:t>До 14 лет Правила дорожного движения запрещает выезд на дорогу!</a:t>
            </a:r>
          </a:p>
          <a:p>
            <a:pPr marL="0" indent="0" eaLnBrk="1" hangingPunct="1"/>
            <a:r>
              <a:rPr lang="ru-RU" sz="2400" smtClean="0">
                <a:latin typeface="Bahnschrift Condensed" pitchFamily="34" charset="0"/>
              </a:rPr>
              <a:t>Пересекать дорогу по пешеходному переходу следует спешившись.</a:t>
            </a:r>
          </a:p>
          <a:p>
            <a:pPr marL="0" indent="0" eaLnBrk="1" hangingPunct="1"/>
            <a:r>
              <a:rPr lang="ru-RU" sz="2400" smtClean="0">
                <a:latin typeface="Bahnschrift Condensed" pitchFamily="34" charset="0"/>
              </a:rPr>
              <a:t>До 7 лет - движение велосипедистов должно осуществляться ТОЛЬКО по тротуарам, пешеходным и велопешеходным дорожкам (на стороне для движения пешеходов), а также в пределах пешеходных зон.</a:t>
            </a:r>
          </a:p>
          <a:p>
            <a:pPr marL="0" indent="0" eaLnBrk="1" hangingPunct="1"/>
            <a:r>
              <a:rPr lang="ru-RU" sz="2400" smtClean="0">
                <a:latin typeface="Bahnschrift Condensed" pitchFamily="34" charset="0"/>
              </a:rPr>
              <a:t>От 7 до 14 лет - движение велосипедистов должно осуществляться ТОЛЬКО по тротуарам, пешеходным, велосипедным и велопешеходным дорожкам, а также в пределах пешеходных зон.</a:t>
            </a:r>
          </a:p>
          <a:p>
            <a:pPr marL="0" indent="0" eaLnBrk="1" hangingPunct="1"/>
            <a:r>
              <a:rPr lang="ru-RU" sz="2400" smtClean="0">
                <a:latin typeface="Bahnschrift Condensed" pitchFamily="34" charset="0"/>
              </a:rPr>
              <a:t>Водители велосипедов должны помнить, что в целях безопасности следует использовать световозвращающие элементы и средства защиты: шлемы, наколенники, налокотники.</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Объект 1"/>
          <p:cNvSpPr>
            <a:spLocks noGrp="1"/>
          </p:cNvSpPr>
          <p:nvPr>
            <p:ph sz="half" idx="4294967295"/>
          </p:nvPr>
        </p:nvSpPr>
        <p:spPr>
          <a:xfrm>
            <a:off x="6475413" y="463550"/>
            <a:ext cx="5473700" cy="4960938"/>
          </a:xfrm>
        </p:spPr>
        <p:txBody>
          <a:bodyPr lIns="91440" tIns="45720" rIns="91440" bIns="45720"/>
          <a:lstStyle/>
          <a:p>
            <a:pPr marL="0" indent="0" eaLnBrk="1" hangingPunct="1"/>
            <a:r>
              <a:rPr lang="ru-RU" sz="2800" smtClean="0">
                <a:solidFill>
                  <a:schemeClr val="bg1"/>
                </a:solidFill>
                <a:latin typeface="Bahnschrift Condensed" pitchFamily="34" charset="0"/>
              </a:rPr>
              <a:t>27 марта 2023 года в Красноглинском районе водитель «Рено Логан», двигался задним ходом напротив дома в поселке Южный. В это же время по краю проезжей части (при наличии тротуара) двигался 13-летний велосипедист. Автомобиль сбил ребенка.</a:t>
            </a:r>
          </a:p>
          <a:p>
            <a:pPr marL="0" indent="0" eaLnBrk="1" hangingPunct="1"/>
            <a:endParaRPr lang="ru-RU" sz="2800" smtClean="0">
              <a:solidFill>
                <a:schemeClr val="bg1"/>
              </a:solidFill>
              <a:latin typeface="Bahnschrift Condensed" pitchFamily="34" charset="0"/>
            </a:endParaRPr>
          </a:p>
          <a:p>
            <a:pPr marL="0" indent="0" eaLnBrk="1" hangingPunct="1"/>
            <a:r>
              <a:rPr lang="ru-RU" sz="2800" smtClean="0">
                <a:solidFill>
                  <a:schemeClr val="bg1"/>
                </a:solidFill>
                <a:latin typeface="Bahnschrift Condensed" pitchFamily="34" charset="0"/>
              </a:rPr>
              <a:t>Велосипедиста доставили в медучреждение, где ему было назначено амбулаторное лечение.</a:t>
            </a:r>
          </a:p>
        </p:txBody>
      </p:sp>
      <p:pic>
        <p:nvPicPr>
          <p:cNvPr id="2457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4581" name="Picture 5" descr="mhVFdkp2YJM"/>
          <p:cNvPicPr>
            <a:picLocks noChangeAspect="1" noChangeArrowheads="1"/>
          </p:cNvPicPr>
          <p:nvPr/>
        </p:nvPicPr>
        <p:blipFill>
          <a:blip r:embed="rId4"/>
          <a:srcRect/>
          <a:stretch>
            <a:fillRect/>
          </a:stretch>
        </p:blipFill>
        <p:spPr bwMode="auto">
          <a:xfrm>
            <a:off x="409575" y="1555750"/>
            <a:ext cx="57150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Правила безопасности детей-пешеходов</a:t>
            </a:r>
            <a:br>
              <a:rPr lang="ru-RU" sz="2400" b="1" smtClean="0">
                <a:solidFill>
                  <a:schemeClr val="tx1"/>
                </a:solidFill>
                <a:latin typeface="Bahnschrift Condensed" pitchFamily="34" charset="0"/>
              </a:rPr>
            </a:br>
            <a:r>
              <a:rPr lang="ru-RU" sz="2400" b="1" smtClean="0">
                <a:solidFill>
                  <a:schemeClr val="tx1"/>
                </a:solidFill>
                <a:latin typeface="Bahnschrift Condensed" pitchFamily="34" charset="0"/>
              </a:rPr>
              <a:t>Важно помнить, что преобладающим видом ДТП является наезд на пешехода.</a:t>
            </a:r>
          </a:p>
        </p:txBody>
      </p:sp>
      <p:sp>
        <p:nvSpPr>
          <p:cNvPr id="26627" name="Объект 1"/>
          <p:cNvSpPr>
            <a:spLocks noGrp="1"/>
          </p:cNvSpPr>
          <p:nvPr>
            <p:ph sz="half" idx="4294967295"/>
          </p:nvPr>
        </p:nvSpPr>
        <p:spPr>
          <a:xfrm>
            <a:off x="6183313" y="1238250"/>
            <a:ext cx="5548312" cy="3232150"/>
          </a:xfrm>
        </p:spPr>
        <p:txBody>
          <a:bodyPr lIns="91440" tIns="45720" rIns="91440" bIns="45720"/>
          <a:lstStyle/>
          <a:p>
            <a:pPr marL="0" indent="0" eaLnBrk="1" hangingPunct="1">
              <a:lnSpc>
                <a:spcPct val="70000"/>
              </a:lnSpc>
            </a:pPr>
            <a:r>
              <a:rPr lang="ru-RU" sz="2400" smtClean="0">
                <a:latin typeface="Bahnschrift Condensed" pitchFamily="34" charset="0"/>
              </a:rPr>
              <a:t>При переходе дороги, движении по обочинам или краю проезжей части в темное время суток или в условиях недостаточной видимости пешеходам рекомендуется иметь при себе предметы со световозвращающими элементами и обеспечивать видимость этих предметов водителями транспортных средств.</a:t>
            </a:r>
          </a:p>
          <a:p>
            <a:pPr marL="0" indent="0" eaLnBrk="1" hangingPunct="1">
              <a:lnSpc>
                <a:spcPct val="70000"/>
              </a:lnSpc>
            </a:pPr>
            <a:r>
              <a:rPr lang="ru-RU" sz="2400" smtClean="0">
                <a:latin typeface="Bahnschrift Condensed" pitchFamily="34" charset="0"/>
              </a:rPr>
              <a:t>Для детей наиболее эффективным средством защиты являются жилеты, так как неправильно закрепленный или случайно прикрытый световозвращатель не будет отражать свет фар автомобиля.</a:t>
            </a:r>
          </a:p>
        </p:txBody>
      </p:sp>
      <p:pic>
        <p:nvPicPr>
          <p:cNvPr id="2662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6629" name="Объект 2"/>
          <p:cNvSpPr>
            <a:spLocks noGrp="1"/>
          </p:cNvSpPr>
          <p:nvPr>
            <p:ph sz="half" idx="4294967295"/>
          </p:nvPr>
        </p:nvSpPr>
        <p:spPr>
          <a:xfrm>
            <a:off x="419100" y="4416425"/>
            <a:ext cx="7162800" cy="1552575"/>
          </a:xfrm>
        </p:spPr>
        <p:txBody>
          <a:bodyPr lIns="91440" tIns="45720" rIns="91440" bIns="45720"/>
          <a:lstStyle/>
          <a:p>
            <a:pPr marL="0" indent="0" eaLnBrk="1" hangingPunct="1"/>
            <a:r>
              <a:rPr lang="ru-RU" sz="2400" smtClean="0">
                <a:latin typeface="Bahnschrift Condensed" pitchFamily="34" charset="0"/>
              </a:rPr>
              <a:t>Рекомендуется держать ребенка именно за запястье (так ему сложнее будет выскользнуть и отойти от вас) и вести справа от себя. При этом брать ребенка за руку нужно еще в тот момент, когда вы стоите рядом с переходом и ждете сигнала светофора.</a:t>
            </a:r>
          </a:p>
        </p:txBody>
      </p:sp>
      <p:pic>
        <p:nvPicPr>
          <p:cNvPr id="26631" name="Picture 7" descr="Снимок 32"/>
          <p:cNvPicPr>
            <a:picLocks noChangeAspect="1" noChangeArrowheads="1"/>
          </p:cNvPicPr>
          <p:nvPr/>
        </p:nvPicPr>
        <p:blipFill>
          <a:blip r:embed="rId4"/>
          <a:srcRect/>
          <a:stretch>
            <a:fillRect/>
          </a:stretch>
        </p:blipFill>
        <p:spPr bwMode="auto">
          <a:xfrm>
            <a:off x="1336675" y="1293813"/>
            <a:ext cx="4102100" cy="3089275"/>
          </a:xfrm>
          <a:prstGeom prst="rect">
            <a:avLst/>
          </a:prstGeom>
          <a:noFill/>
        </p:spPr>
      </p:pic>
      <p:pic>
        <p:nvPicPr>
          <p:cNvPr id="26632" name="Picture 8" descr=",2222"/>
          <p:cNvPicPr>
            <a:picLocks noChangeAspect="1" noChangeArrowheads="1"/>
          </p:cNvPicPr>
          <p:nvPr/>
        </p:nvPicPr>
        <p:blipFill>
          <a:blip r:embed="rId5"/>
          <a:srcRect/>
          <a:stretch>
            <a:fillRect/>
          </a:stretch>
        </p:blipFill>
        <p:spPr bwMode="auto">
          <a:xfrm>
            <a:off x="7410450" y="4586288"/>
            <a:ext cx="1390650" cy="1400175"/>
          </a:xfrm>
          <a:prstGeom prst="rect">
            <a:avLst/>
          </a:prstGeom>
          <a:noFill/>
        </p:spPr>
      </p:pic>
      <p:pic>
        <p:nvPicPr>
          <p:cNvPr id="26633" name="Picture 9" descr="222222"/>
          <p:cNvPicPr>
            <a:picLocks noChangeAspect="1" noChangeArrowheads="1"/>
          </p:cNvPicPr>
          <p:nvPr/>
        </p:nvPicPr>
        <p:blipFill>
          <a:blip r:embed="rId6"/>
          <a:srcRect/>
          <a:stretch>
            <a:fillRect/>
          </a:stretch>
        </p:blipFill>
        <p:spPr bwMode="auto">
          <a:xfrm>
            <a:off x="9102725" y="4584700"/>
            <a:ext cx="1009650" cy="1447800"/>
          </a:xfrm>
          <a:prstGeom prst="rect">
            <a:avLst/>
          </a:prstGeom>
          <a:noFill/>
        </p:spPr>
      </p:pic>
      <p:pic>
        <p:nvPicPr>
          <p:cNvPr id="26634" name="Picture 10" descr="Снимок22"/>
          <p:cNvPicPr>
            <a:picLocks noChangeAspect="1" noChangeArrowheads="1"/>
          </p:cNvPicPr>
          <p:nvPr/>
        </p:nvPicPr>
        <p:blipFill>
          <a:blip r:embed="rId7"/>
          <a:srcRect/>
          <a:stretch>
            <a:fillRect/>
          </a:stretch>
        </p:blipFill>
        <p:spPr bwMode="auto">
          <a:xfrm>
            <a:off x="10248900" y="4559300"/>
            <a:ext cx="1428750" cy="14192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3" name="Rectangle 5"/>
          <p:cNvSpPr>
            <a:spLocks noGrp="1"/>
          </p:cNvSpPr>
          <p:nvPr>
            <p:ph type="title"/>
          </p:nvPr>
        </p:nvSpPr>
        <p:spPr>
          <a:xfrm>
            <a:off x="1565275" y="274638"/>
            <a:ext cx="10017125" cy="2190750"/>
          </a:xfrm>
        </p:spPr>
        <p:txBody>
          <a:bodyPr/>
          <a:lstStyle/>
          <a:p>
            <a:r>
              <a:rPr lang="ru-RU" sz="2400" smtClean="0">
                <a:solidFill>
                  <a:schemeClr val="bg1"/>
                </a:solidFill>
                <a:latin typeface="Bahnschrift Condensed" pitchFamily="34" charset="0"/>
              </a:rPr>
              <a:t>Автомобилистам стоит помнить о безопасности дорожного движения!</a:t>
            </a:r>
            <a:br>
              <a:rPr lang="ru-RU" sz="2400" smtClean="0">
                <a:solidFill>
                  <a:schemeClr val="bg1"/>
                </a:solidFill>
                <a:latin typeface="Bahnschrift Condensed" pitchFamily="34" charset="0"/>
              </a:rPr>
            </a:br>
            <a:r>
              <a:rPr lang="ru-RU" sz="2400" smtClean="0">
                <a:solidFill>
                  <a:schemeClr val="bg1"/>
                </a:solidFill>
                <a:latin typeface="Bahnschrift Condensed" pitchFamily="34" charset="0"/>
              </a:rPr>
              <a:t>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a:t>
            </a:r>
            <a:br>
              <a:rPr lang="ru-RU" sz="2400" smtClean="0">
                <a:solidFill>
                  <a:schemeClr val="bg1"/>
                </a:solidFill>
                <a:latin typeface="Bahnschrift Condensed" pitchFamily="34" charset="0"/>
              </a:rPr>
            </a:br>
            <a:endParaRPr lang="ru-RU" sz="2400" smtClean="0">
              <a:solidFill>
                <a:schemeClr val="bg1"/>
              </a:solidFill>
              <a:latin typeface="Bahnschrift Condensed" pitchFamily="34" charset="0"/>
            </a:endParaRPr>
          </a:p>
        </p:txBody>
      </p:sp>
      <p:sp>
        <p:nvSpPr>
          <p:cNvPr id="27650" name="Объект 1"/>
          <p:cNvSpPr>
            <a:spLocks noGrp="1"/>
          </p:cNvSpPr>
          <p:nvPr>
            <p:ph type="body" sz="half" idx="1"/>
          </p:nvPr>
        </p:nvSpPr>
        <p:spPr>
          <a:xfrm>
            <a:off x="392113" y="2438400"/>
            <a:ext cx="5410200" cy="3743325"/>
          </a:xfrm>
        </p:spPr>
        <p:txBody>
          <a:bodyPr lIns="91440" tIns="45720" rIns="91440" bIns="45720"/>
          <a:lstStyle/>
          <a:p>
            <a:pPr marL="0" indent="0" eaLnBrk="1" hangingPunct="1"/>
            <a:r>
              <a:rPr lang="ru-RU" sz="2400" smtClean="0">
                <a:solidFill>
                  <a:schemeClr val="bg1"/>
                </a:solidFill>
                <a:latin typeface="Bahnschrift Condensed" pitchFamily="34" charset="0"/>
              </a:rPr>
              <a:t>21.05.2023 на территории г. Чапаевска, мальчик 2012 г.р., переходил проезжую часть в неустановленном для перехода месте в зоне видимости нерегулируемого пешеходного перехода. Несовершеннолетний находился на прогулке, без сопровождения взрослых. Световозвращающие элементы отсутствовали. Диагноз в результате ДТП: «закрытая черепно-мозговая травма, сотрясение головного мозга, закрытый перелом левой голени со смещением».</a:t>
            </a:r>
          </a:p>
        </p:txBody>
      </p:sp>
      <p:pic>
        <p:nvPicPr>
          <p:cNvPr id="2765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7652" name="Picture 4" descr="mhVFdkp2YJM"/>
          <p:cNvPicPr>
            <a:picLocks noChangeAspect="1" noChangeArrowheads="1"/>
          </p:cNvPicPr>
          <p:nvPr/>
        </p:nvPicPr>
        <p:blipFill>
          <a:blip r:embed="rId4"/>
          <a:srcRect/>
          <a:stretch>
            <a:fillRect/>
          </a:stretch>
        </p:blipFill>
        <p:spPr bwMode="auto">
          <a:xfrm>
            <a:off x="6237288" y="2509838"/>
            <a:ext cx="5715000" cy="3810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Заголовок 6"/>
          <p:cNvSpPr>
            <a:spLocks noGrp="1"/>
          </p:cNvSpPr>
          <p:nvPr>
            <p:ph type="title" idx="4294967295"/>
          </p:nvPr>
        </p:nvSpPr>
        <p:spPr>
          <a:xfrm>
            <a:off x="1385888" y="0"/>
            <a:ext cx="10194925" cy="1552575"/>
          </a:xfrm>
        </p:spPr>
        <p:txBody>
          <a:bodyPr lIns="91440" tIns="45720" rIns="91440" bIns="45720" anchor="ctr"/>
          <a:lstStyle/>
          <a:p>
            <a:pPr eaLnBrk="1" hangingPunct="1"/>
            <a:r>
              <a:rPr lang="ru-RU" sz="2400" b="1" smtClean="0">
                <a:solidFill>
                  <a:schemeClr val="tx1"/>
                </a:solidFill>
                <a:latin typeface="Bahnschrift Condensed" pitchFamily="34" charset="0"/>
              </a:rPr>
              <a:t>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a:t>
            </a:r>
          </a:p>
        </p:txBody>
      </p:sp>
      <p:sp>
        <p:nvSpPr>
          <p:cNvPr id="29699" name="Объект 1"/>
          <p:cNvSpPr>
            <a:spLocks noGrp="1"/>
          </p:cNvSpPr>
          <p:nvPr>
            <p:ph sz="half" idx="4294967295"/>
          </p:nvPr>
        </p:nvSpPr>
        <p:spPr>
          <a:xfrm>
            <a:off x="9745663" y="1933575"/>
            <a:ext cx="1985962" cy="2903538"/>
          </a:xfrm>
        </p:spPr>
        <p:txBody>
          <a:bodyPr lIns="91440" tIns="45720" rIns="91440" bIns="45720"/>
          <a:lstStyle/>
          <a:p>
            <a:pPr marL="0" indent="0" eaLnBrk="1" hangingPunct="1">
              <a:lnSpc>
                <a:spcPct val="70000"/>
              </a:lnSpc>
            </a:pPr>
            <a:r>
              <a:rPr lang="ru-RU" sz="2400" smtClean="0">
                <a:latin typeface="Bahnschrift Condensed" pitchFamily="34" charset="0"/>
              </a:rPr>
              <a:t>За нарушение любого из данных требований в части 3 статьи 12.23 КоАП РФ предусмотрено наказание в виде штрафа в размере 3000 рублей.</a:t>
            </a:r>
          </a:p>
        </p:txBody>
      </p:sp>
      <p:pic>
        <p:nvPicPr>
          <p:cNvPr id="29700"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9701" name="Объект 2"/>
          <p:cNvSpPr>
            <a:spLocks noGrp="1"/>
          </p:cNvSpPr>
          <p:nvPr>
            <p:ph sz="half" idx="4294967295"/>
          </p:nvPr>
        </p:nvSpPr>
        <p:spPr>
          <a:xfrm>
            <a:off x="419100" y="1768475"/>
            <a:ext cx="9059863" cy="4765675"/>
          </a:xfrm>
        </p:spPr>
        <p:txBody>
          <a:bodyPr lIns="91440" tIns="45720" rIns="91440" bIns="45720"/>
          <a:lstStyle/>
          <a:p>
            <a:pPr marL="0" indent="0" eaLnBrk="1" hangingPunct="1"/>
            <a:r>
              <a:rPr lang="ru-RU" sz="2400" smtClean="0">
                <a:latin typeface="Bahnschrift Condensed" pitchFamily="34" charset="0"/>
              </a:rPr>
              <a:t>Для детей до 7 лет обязательно использование кресла или люльки.</a:t>
            </a:r>
          </a:p>
          <a:p>
            <a:pPr marL="0" indent="0" eaLnBrk="1" hangingPunct="1"/>
            <a:r>
              <a:rPr lang="ru-RU" sz="2400" smtClean="0">
                <a:latin typeface="Bahnschrift Condensed" pitchFamily="34" charset="0"/>
              </a:rPr>
              <a:t>Кресла или люльку можно устанавливать как на переднее, так и на заднее сиденье.</a:t>
            </a:r>
          </a:p>
          <a:p>
            <a:pPr marL="0" indent="0" eaLnBrk="1" hangingPunct="1"/>
            <a:r>
              <a:rPr lang="ru-RU" sz="2400" smtClean="0">
                <a:latin typeface="Bahnschrift Condensed" pitchFamily="34" charset="0"/>
              </a:rPr>
              <a:t>Детей от 7 до 12 лет можно пристегнуть штатным ремнем безопасности автомобиля. Рекомендовано использовать кресло или бустер. На переднем сиденье обязательно использование кресла или бустера, соответствующего весу ребенка.</a:t>
            </a:r>
          </a:p>
          <a:p>
            <a:pPr marL="0" indent="0" eaLnBrk="1" hangingPunct="1"/>
            <a:r>
              <a:rPr lang="ru-RU" sz="2400" smtClean="0">
                <a:latin typeface="Bahnschrift Condensed" pitchFamily="34" charset="0"/>
              </a:rPr>
              <a:t>Детей старше 12 лет можно перевозить на любом месте в автомобиле без использования детских кресел или бустеров, пристегивая штатным ремнем безопасности.</a:t>
            </a:r>
          </a:p>
          <a:p>
            <a:pPr marL="0" indent="0" eaLnBrk="1" hangingPunct="1"/>
            <a:r>
              <a:rPr lang="ru-RU" sz="2400" smtClean="0">
                <a:latin typeface="Bahnschrift Condensed" pitchFamily="34" charset="0"/>
              </a:rPr>
              <a:t>Самое безопасное место для установки детского кресла в автомобиле — среднее место на заднем сиденье. Самое небезопасное — переднее пассажирское сиденье. Туда автокресло устанавливается в крайнем случае, при обязательно отключенной подушке безопасности.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Заголовок 6"/>
          <p:cNvSpPr>
            <a:spLocks noGrp="1"/>
          </p:cNvSpPr>
          <p:nvPr>
            <p:ph type="title" idx="4294967295"/>
          </p:nvPr>
        </p:nvSpPr>
        <p:spPr>
          <a:xfrm>
            <a:off x="1385888" y="182563"/>
            <a:ext cx="10194925" cy="1187450"/>
          </a:xfrm>
        </p:spPr>
        <p:txBody>
          <a:bodyPr lIns="91440" tIns="45720" rIns="91440" bIns="45720" anchor="ctr"/>
          <a:lstStyle/>
          <a:p>
            <a:pPr eaLnBrk="1" hangingPunct="1"/>
            <a:r>
              <a:rPr lang="ru-RU" sz="2400" b="1" smtClean="0">
                <a:solidFill>
                  <a:schemeClr val="tx1"/>
                </a:solidFill>
                <a:latin typeface="Bahnschrift Condensed" pitchFamily="34" charset="0"/>
              </a:rPr>
              <a:t>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a:t>
            </a:r>
          </a:p>
        </p:txBody>
      </p:sp>
      <p:pic>
        <p:nvPicPr>
          <p:cNvPr id="3174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1750" name="Picture 6" descr="Снимок556"/>
          <p:cNvPicPr>
            <a:picLocks noChangeAspect="1" noChangeArrowheads="1"/>
          </p:cNvPicPr>
          <p:nvPr/>
        </p:nvPicPr>
        <p:blipFill>
          <a:blip r:embed="rId4"/>
          <a:srcRect/>
          <a:stretch>
            <a:fillRect/>
          </a:stretch>
        </p:blipFill>
        <p:spPr bwMode="auto">
          <a:xfrm>
            <a:off x="2811463" y="1401763"/>
            <a:ext cx="7531100" cy="517842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p:cNvSpPr>
          <p:nvPr>
            <p:ph type="title"/>
          </p:nvPr>
        </p:nvSpPr>
        <p:spPr>
          <a:xfrm>
            <a:off x="1565275" y="274638"/>
            <a:ext cx="10017125" cy="974725"/>
          </a:xfrm>
        </p:spPr>
        <p:txBody>
          <a:bodyPr/>
          <a:lstStyle/>
          <a:p>
            <a:r>
              <a:rPr lang="ru-RU" sz="3200" smtClean="0">
                <a:solidFill>
                  <a:schemeClr val="bg1"/>
                </a:solidFill>
                <a:latin typeface="Bahnschrift Condensed" pitchFamily="34" charset="0"/>
              </a:rPr>
              <a:t>НЕ обгоняй, HE превышай скорость, НЕ выезжай на полосу встречного движения с ребенком в машине!</a:t>
            </a:r>
          </a:p>
        </p:txBody>
      </p:sp>
      <p:sp>
        <p:nvSpPr>
          <p:cNvPr id="30723" name="Объект 1"/>
          <p:cNvSpPr>
            <a:spLocks noGrp="1"/>
          </p:cNvSpPr>
          <p:nvPr>
            <p:ph type="body" sz="half" idx="1"/>
          </p:nvPr>
        </p:nvSpPr>
        <p:spPr>
          <a:xfrm>
            <a:off x="392113" y="2438400"/>
            <a:ext cx="5410200" cy="4452938"/>
          </a:xfrm>
        </p:spPr>
        <p:txBody>
          <a:bodyPr lIns="91440" tIns="45720" rIns="91440" bIns="45720"/>
          <a:lstStyle/>
          <a:p>
            <a:pPr marL="0" indent="0" eaLnBrk="1" hangingPunct="1">
              <a:lnSpc>
                <a:spcPct val="90000"/>
              </a:lnSpc>
            </a:pPr>
            <a:r>
              <a:rPr lang="ru-RU" sz="2000" smtClean="0">
                <a:solidFill>
                  <a:schemeClr val="bg1"/>
                </a:solidFill>
                <a:latin typeface="Bahnschrift Condensed" pitchFamily="34" charset="0"/>
              </a:rPr>
              <a:t>Днем 23 апреля 2023 года в 15:05 в Автозаводском районе Тольятти произошло дорожно-транспортное происшествие. </a:t>
            </a:r>
          </a:p>
          <a:p>
            <a:pPr marL="0" indent="0" eaLnBrk="1" hangingPunct="1">
              <a:lnSpc>
                <a:spcPct val="90000"/>
              </a:lnSpc>
            </a:pPr>
            <a:r>
              <a:rPr lang="ru-RU" sz="2000" smtClean="0">
                <a:solidFill>
                  <a:schemeClr val="bg1"/>
                </a:solidFill>
                <a:latin typeface="Bahnschrift Condensed" pitchFamily="34" charset="0"/>
              </a:rPr>
              <a:t>В пути следования водитель «Лада Веста» не выбрал безопасную дистанцию, в результате чего допустил столкновение с автомобилем «Лада Гранта». После этого автомобиль «Лада Гранта» выехал на разделительный газон и опрокинулся.</a:t>
            </a:r>
          </a:p>
          <a:p>
            <a:pPr marL="0" indent="0" eaLnBrk="1" hangingPunct="1">
              <a:lnSpc>
                <a:spcPct val="90000"/>
              </a:lnSpc>
            </a:pPr>
            <a:r>
              <a:rPr lang="ru-RU" sz="2000" smtClean="0">
                <a:solidFill>
                  <a:schemeClr val="bg1"/>
                </a:solidFill>
                <a:latin typeface="Bahnschrift Condensed" pitchFamily="34" charset="0"/>
              </a:rPr>
              <a:t>В результате ДТП пострадали водитель и 41-летняя пассажирка автомобиля «Лада Гранта», а также серьезные травмы получила 4-летняя пассажирка автомобиля «Лада Веста».</a:t>
            </a:r>
          </a:p>
          <a:p>
            <a:pPr marL="0" indent="0" eaLnBrk="1" hangingPunct="1">
              <a:lnSpc>
                <a:spcPct val="90000"/>
              </a:lnSpc>
            </a:pPr>
            <a:r>
              <a:rPr lang="ru-RU" sz="2000" smtClean="0">
                <a:solidFill>
                  <a:schemeClr val="bg1"/>
                </a:solidFill>
                <a:latin typeface="Bahnschrift Condensed" pitchFamily="34" charset="0"/>
              </a:rPr>
              <a:t>В момент ДТП ребенок перевозился без детского удерживающего устройства и не был пристегнут ремнем безопасности.</a:t>
            </a:r>
          </a:p>
          <a:p>
            <a:pPr marL="0" indent="0" eaLnBrk="1" hangingPunct="1">
              <a:lnSpc>
                <a:spcPct val="90000"/>
              </a:lnSpc>
            </a:pPr>
            <a:endParaRPr lang="ru-RU" sz="2000" smtClean="0">
              <a:solidFill>
                <a:schemeClr val="bg1"/>
              </a:solidFill>
              <a:latin typeface="Bahnschrift Condensed" pitchFamily="34" charset="0"/>
            </a:endParaRPr>
          </a:p>
        </p:txBody>
      </p:sp>
      <p:pic>
        <p:nvPicPr>
          <p:cNvPr id="3072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0726" name="Picture 6" descr="Снимок555555"/>
          <p:cNvPicPr>
            <a:picLocks noChangeAspect="1" noChangeArrowheads="1"/>
          </p:cNvPicPr>
          <p:nvPr/>
        </p:nvPicPr>
        <p:blipFill>
          <a:blip r:embed="rId4"/>
          <a:srcRect/>
          <a:stretch>
            <a:fillRect/>
          </a:stretch>
        </p:blipFill>
        <p:spPr bwMode="auto">
          <a:xfrm>
            <a:off x="5799138" y="1473200"/>
            <a:ext cx="6073775" cy="368141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3" name="Rectangle 5"/>
          <p:cNvSpPr>
            <a:spLocks noGrp="1"/>
          </p:cNvSpPr>
          <p:nvPr>
            <p:ph type="title"/>
          </p:nvPr>
        </p:nvSpPr>
        <p:spPr>
          <a:xfrm>
            <a:off x="1620838" y="165100"/>
            <a:ext cx="9948862" cy="1095375"/>
          </a:xfrm>
        </p:spPr>
        <p:txBody>
          <a:bodyPr/>
          <a:lstStyle/>
          <a:p>
            <a:r>
              <a:rPr lang="ru-RU" sz="2400" smtClean="0">
                <a:solidFill>
                  <a:schemeClr val="tx1"/>
                </a:solidFill>
                <a:latin typeface="Bahnschrift Condensed" pitchFamily="34" charset="0"/>
              </a:rPr>
              <a:t>По новым правилам дорожного движения средства индивидуальной мобильности (СИМ) признаны транспортными средствами. </a:t>
            </a:r>
            <a:br>
              <a:rPr lang="ru-RU" sz="2400" smtClean="0">
                <a:solidFill>
                  <a:schemeClr val="tx1"/>
                </a:solidFill>
                <a:latin typeface="Bahnschrift Condensed" pitchFamily="34" charset="0"/>
              </a:rPr>
            </a:br>
            <a:r>
              <a:rPr lang="ru-RU" sz="2400" smtClean="0">
                <a:solidFill>
                  <a:schemeClr val="tx1"/>
                </a:solidFill>
                <a:latin typeface="Bahnschrift Condensed" pitchFamily="34" charset="0"/>
              </a:rPr>
              <a:t>Обязательно ознакомьтесь с изменениями и расскажите о них ребенку!</a:t>
            </a:r>
            <a:r>
              <a:rPr lang="ru-RU" smtClean="0"/>
              <a:t> </a:t>
            </a:r>
          </a:p>
        </p:txBody>
      </p:sp>
      <p:sp>
        <p:nvSpPr>
          <p:cNvPr id="32774" name="Rectangle 6"/>
          <p:cNvSpPr>
            <a:spLocks noGrp="1"/>
          </p:cNvSpPr>
          <p:nvPr>
            <p:ph type="body" sz="half" idx="1"/>
          </p:nvPr>
        </p:nvSpPr>
        <p:spPr>
          <a:xfrm>
            <a:off x="622300" y="1371600"/>
            <a:ext cx="9355138" cy="4779963"/>
          </a:xfrm>
        </p:spPr>
        <p:txBody>
          <a:bodyPr/>
          <a:lstStyle/>
          <a:p>
            <a:pPr marL="0" indent="0">
              <a:lnSpc>
                <a:spcPct val="90000"/>
              </a:lnSpc>
            </a:pPr>
            <a:r>
              <a:rPr lang="ru-RU" sz="1300" smtClean="0">
                <a:latin typeface="Bahnschrift Condensed" pitchFamily="34" charset="0"/>
              </a:rPr>
              <a:t>В возрасте до семи лет ездить на СИМ можно по:</a:t>
            </a:r>
          </a:p>
          <a:p>
            <a:pPr marL="0" indent="0">
              <a:lnSpc>
                <a:spcPct val="90000"/>
              </a:lnSpc>
            </a:pPr>
            <a:r>
              <a:rPr lang="ru-RU" sz="1300" smtClean="0">
                <a:latin typeface="Bahnschrift Condensed" pitchFamily="34" charset="0"/>
              </a:rPr>
              <a:t>тротуарам;</a:t>
            </a:r>
          </a:p>
          <a:p>
            <a:pPr marL="0" indent="0">
              <a:lnSpc>
                <a:spcPct val="90000"/>
              </a:lnSpc>
            </a:pPr>
            <a:r>
              <a:rPr lang="ru-RU" sz="1300" smtClean="0">
                <a:latin typeface="Bahnschrift Condensed" pitchFamily="34" charset="0"/>
              </a:rPr>
              <a:t>пешеходным дорожкам;</a:t>
            </a:r>
          </a:p>
          <a:p>
            <a:pPr marL="0" indent="0">
              <a:lnSpc>
                <a:spcPct val="90000"/>
              </a:lnSpc>
            </a:pPr>
            <a:r>
              <a:rPr lang="ru-RU" sz="1300" smtClean="0">
                <a:latin typeface="Bahnschrift Condensed" pitchFamily="34" charset="0"/>
              </a:rPr>
              <a:t>велопешеходным дорожкам (по пешеходной части);</a:t>
            </a:r>
          </a:p>
          <a:p>
            <a:pPr marL="0" indent="0">
              <a:lnSpc>
                <a:spcPct val="90000"/>
              </a:lnSpc>
            </a:pPr>
            <a:r>
              <a:rPr lang="ru-RU" sz="1300" smtClean="0">
                <a:latin typeface="Bahnschrift Condensed" pitchFamily="34" charset="0"/>
              </a:rPr>
              <a:t>пешеходным зонам.</a:t>
            </a:r>
          </a:p>
          <a:p>
            <a:pPr marL="0" indent="0">
              <a:lnSpc>
                <a:spcPct val="90000"/>
              </a:lnSpc>
            </a:pPr>
            <a:r>
              <a:rPr lang="ru-RU" sz="1300" smtClean="0">
                <a:latin typeface="Bahnschrift Condensed" pitchFamily="34" charset="0"/>
              </a:rPr>
              <a:t>Кроме того, дети до семи лет могут передвигаться на СИМ только в сопровождении взрослых.</a:t>
            </a:r>
          </a:p>
          <a:p>
            <a:pPr marL="0" indent="0">
              <a:lnSpc>
                <a:spcPct val="90000"/>
              </a:lnSpc>
            </a:pPr>
            <a:r>
              <a:rPr lang="ru-RU" sz="1300" smtClean="0">
                <a:latin typeface="Bahnschrift Condensed" pitchFamily="34" charset="0"/>
              </a:rPr>
              <a:t>В возрасте с 7 до 14 лет ездить можно по:</a:t>
            </a:r>
          </a:p>
          <a:p>
            <a:pPr marL="0" indent="0">
              <a:lnSpc>
                <a:spcPct val="90000"/>
              </a:lnSpc>
            </a:pPr>
            <a:r>
              <a:rPr lang="ru-RU" sz="1300" smtClean="0">
                <a:latin typeface="Bahnschrift Condensed" pitchFamily="34" charset="0"/>
              </a:rPr>
              <a:t>тротуарам;</a:t>
            </a:r>
          </a:p>
          <a:p>
            <a:pPr marL="0" indent="0">
              <a:lnSpc>
                <a:spcPct val="90000"/>
              </a:lnSpc>
            </a:pPr>
            <a:r>
              <a:rPr lang="ru-RU" sz="1300" smtClean="0">
                <a:latin typeface="Bahnschrift Condensed" pitchFamily="34" charset="0"/>
              </a:rPr>
              <a:t>пешеходным дорожкам;</a:t>
            </a:r>
          </a:p>
          <a:p>
            <a:pPr marL="0" indent="0">
              <a:lnSpc>
                <a:spcPct val="90000"/>
              </a:lnSpc>
            </a:pPr>
            <a:r>
              <a:rPr lang="ru-RU" sz="1300" smtClean="0">
                <a:latin typeface="Bahnschrift Condensed" pitchFamily="34" charset="0"/>
              </a:rPr>
              <a:t>велопешеходным дорожкам (по велосипедной части);</a:t>
            </a:r>
          </a:p>
          <a:p>
            <a:pPr marL="0" indent="0">
              <a:lnSpc>
                <a:spcPct val="90000"/>
              </a:lnSpc>
            </a:pPr>
            <a:r>
              <a:rPr lang="ru-RU" sz="1300" smtClean="0">
                <a:latin typeface="Bahnschrift Condensed" pitchFamily="34" charset="0"/>
              </a:rPr>
              <a:t>велосипедным дорожкам;</a:t>
            </a:r>
          </a:p>
          <a:p>
            <a:pPr marL="0" indent="0">
              <a:lnSpc>
                <a:spcPct val="90000"/>
              </a:lnSpc>
            </a:pPr>
            <a:r>
              <a:rPr lang="ru-RU" sz="1300" smtClean="0">
                <a:latin typeface="Bahnschrift Condensed" pitchFamily="34" charset="0"/>
              </a:rPr>
              <a:t>пешеходным зонам.</a:t>
            </a:r>
          </a:p>
          <a:p>
            <a:pPr marL="0" indent="0">
              <a:lnSpc>
                <a:spcPct val="90000"/>
              </a:lnSpc>
            </a:pPr>
            <a:r>
              <a:rPr lang="ru-RU" sz="1300" smtClean="0">
                <a:latin typeface="Bahnschrift Condensed" pitchFamily="34" charset="0"/>
              </a:rPr>
              <a:t>Правила управления СИМ для водителей старше 14 лет:</a:t>
            </a:r>
          </a:p>
          <a:p>
            <a:pPr marL="0" indent="0">
              <a:lnSpc>
                <a:spcPct val="90000"/>
              </a:lnSpc>
            </a:pPr>
            <a:r>
              <a:rPr lang="ru-RU" sz="1300" smtClean="0">
                <a:latin typeface="Bahnschrift Condensed" pitchFamily="34" charset="0"/>
              </a:rPr>
              <a:t>По пешеходным дорожкам, тротуарам и пешеходным зонам можно ездить на СИМ, если его масса не превышает 35 кг и соблюдено одно из следующих условий:</a:t>
            </a:r>
          </a:p>
          <a:p>
            <a:pPr marL="0" indent="0">
              <a:lnSpc>
                <a:spcPct val="90000"/>
              </a:lnSpc>
            </a:pPr>
            <a:r>
              <a:rPr lang="ru-RU" sz="1300" smtClean="0">
                <a:latin typeface="Bahnschrift Condensed" pitchFamily="34" charset="0"/>
              </a:rPr>
              <a:t>отсутствуют велосипедные и велопешеходные дорожки, полосы для велосипедистов или возможность двигаться по ним;</a:t>
            </a:r>
          </a:p>
          <a:p>
            <a:pPr marL="0" indent="0">
              <a:lnSpc>
                <a:spcPct val="90000"/>
              </a:lnSpc>
            </a:pPr>
            <a:r>
              <a:rPr lang="ru-RU" sz="1300" smtClean="0">
                <a:latin typeface="Bahnschrift Condensed" pitchFamily="34" charset="0"/>
              </a:rPr>
              <a:t>водитель СИМ сопровождает ребенка в возрасте до 14 лет на велосипеде или СИМ.</a:t>
            </a:r>
          </a:p>
          <a:p>
            <a:pPr marL="0" indent="0">
              <a:lnSpc>
                <a:spcPct val="90000"/>
              </a:lnSpc>
            </a:pPr>
            <a:r>
              <a:rPr lang="ru-RU" sz="1300" smtClean="0">
                <a:latin typeface="Bahnschrift Condensed" pitchFamily="34" charset="0"/>
              </a:rPr>
              <a:t>По обочине разрешается ездить, если нет велосипедных или велопешеходных дорожек, полосы для велосипедистов, тротуара или возможности передвигаться по ним.</a:t>
            </a:r>
          </a:p>
          <a:p>
            <a:pPr marL="0" indent="0">
              <a:lnSpc>
                <a:spcPct val="90000"/>
              </a:lnSpc>
            </a:pPr>
            <a:r>
              <a:rPr lang="ru-RU" sz="1300" smtClean="0">
                <a:latin typeface="Bahnschrift Condensed" pitchFamily="34" charset="0"/>
              </a:rPr>
              <a:t>По правому краю проезжей части разрешается двигаться при выполнении следующих условий:</a:t>
            </a:r>
          </a:p>
          <a:p>
            <a:pPr marL="0" indent="0">
              <a:lnSpc>
                <a:spcPct val="90000"/>
              </a:lnSpc>
            </a:pPr>
            <a:r>
              <a:rPr lang="ru-RU" sz="1300" smtClean="0">
                <a:latin typeface="Bahnschrift Condensed" pitchFamily="34" charset="0"/>
              </a:rPr>
              <a:t>отсутствуют велосипедная и велопешеходная дорожки, полоса для велосипедистов, тротуар, пешеходная дорожка, обочина или возможность ехать по ним;</a:t>
            </a:r>
          </a:p>
          <a:p>
            <a:pPr marL="0" indent="0">
              <a:lnSpc>
                <a:spcPct val="90000"/>
              </a:lnSpc>
            </a:pPr>
            <a:r>
              <a:rPr lang="ru-RU" sz="1300" smtClean="0">
                <a:latin typeface="Bahnschrift Condensed" pitchFamily="34" charset="0"/>
              </a:rPr>
              <a:t>разрешенная скорость на дороге не превышает 60 км/ч;</a:t>
            </a:r>
          </a:p>
          <a:p>
            <a:pPr marL="0" indent="0">
              <a:lnSpc>
                <a:spcPct val="90000"/>
              </a:lnSpc>
            </a:pPr>
            <a:r>
              <a:rPr lang="ru-RU" sz="1300" smtClean="0">
                <a:latin typeface="Bahnschrift Condensed" pitchFamily="34" charset="0"/>
              </a:rPr>
              <a:t>на проезжей части разрешено движение велосипедистов;</a:t>
            </a:r>
          </a:p>
          <a:p>
            <a:pPr marL="0" indent="0">
              <a:lnSpc>
                <a:spcPct val="90000"/>
              </a:lnSpc>
            </a:pPr>
            <a:r>
              <a:rPr lang="ru-RU" sz="1300" smtClean="0">
                <a:latin typeface="Bahnschrift Condensed" pitchFamily="34" charset="0"/>
              </a:rPr>
              <a:t>СИМ должно быть оборудовано фарой, световозвращателями, звуковым сигналом и тормозной системой.</a:t>
            </a:r>
          </a:p>
        </p:txBody>
      </p:sp>
      <p:sp>
        <p:nvSpPr>
          <p:cNvPr id="32775" name="Rectangle 7"/>
          <p:cNvSpPr>
            <a:spLocks noGrp="1"/>
          </p:cNvSpPr>
          <p:nvPr>
            <p:ph type="body" sz="half" idx="2"/>
          </p:nvPr>
        </p:nvSpPr>
        <p:spPr>
          <a:xfrm>
            <a:off x="10264775" y="1660525"/>
            <a:ext cx="1576388" cy="3844925"/>
          </a:xfrm>
        </p:spPr>
        <p:txBody>
          <a:bodyPr/>
          <a:lstStyle/>
          <a:p>
            <a:pPr marL="0" indent="0">
              <a:lnSpc>
                <a:spcPct val="90000"/>
              </a:lnSpc>
            </a:pPr>
            <a:r>
              <a:rPr lang="ru-RU" sz="2000" smtClean="0">
                <a:latin typeface="Bahnschrift Condensed" pitchFamily="34" charset="0"/>
              </a:rPr>
              <a:t>К нарушителям правил для СИМ будет применяться статья 12.29 КоАП «Нарушение ПДД пешеходом или иным лицом, участвующим в процессе дорожного движения». Штраф — 800 руб. или 1,5 тыс. руб.</a:t>
            </a:r>
          </a:p>
        </p:txBody>
      </p:sp>
      <p:pic>
        <p:nvPicPr>
          <p:cNvPr id="3277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Объект 1"/>
          <p:cNvSpPr>
            <a:spLocks noGrp="1"/>
          </p:cNvSpPr>
          <p:nvPr>
            <p:ph type="body" sz="half" idx="1"/>
          </p:nvPr>
        </p:nvSpPr>
        <p:spPr>
          <a:xfrm>
            <a:off x="323850" y="1674813"/>
            <a:ext cx="5410200" cy="4619625"/>
          </a:xfrm>
        </p:spPr>
        <p:txBody>
          <a:bodyPr lIns="91440" tIns="45720" rIns="91440" bIns="45720"/>
          <a:lstStyle/>
          <a:p>
            <a:pPr marL="0" indent="0" eaLnBrk="1" hangingPunct="1"/>
            <a:r>
              <a:rPr lang="ru-RU" sz="2400" smtClean="0">
                <a:solidFill>
                  <a:schemeClr val="bg1"/>
                </a:solidFill>
                <a:latin typeface="Bahnschrift Condensed" pitchFamily="34" charset="0"/>
              </a:rPr>
              <a:t>13.04.2022 на территории Центрального района г. Тольятти, подросток, 2011 г.р., двигался по  проезжей части жилой зоны на электросамокате, с несовершеннолетним пассажиром, подростком, 2011 г.р. </a:t>
            </a:r>
          </a:p>
          <a:p>
            <a:pPr marL="0" indent="0" eaLnBrk="1" hangingPunct="1"/>
            <a:r>
              <a:rPr lang="ru-RU" sz="2400" smtClean="0">
                <a:solidFill>
                  <a:schemeClr val="bg1"/>
                </a:solidFill>
                <a:latin typeface="Bahnschrift Condensed" pitchFamily="34" charset="0"/>
              </a:rPr>
              <a:t>Несовершеннолетние находились на прогулке, без сопровождения взрослых. Световозвращающие элементы на одежде отсутствовали. </a:t>
            </a:r>
          </a:p>
          <a:p>
            <a:pPr marL="0" indent="0" eaLnBrk="1" hangingPunct="1"/>
            <a:r>
              <a:rPr lang="ru-RU" sz="2400" smtClean="0">
                <a:solidFill>
                  <a:schemeClr val="bg1"/>
                </a:solidFill>
                <a:latin typeface="Bahnschrift Condensed" pitchFamily="34" charset="0"/>
              </a:rPr>
              <a:t>Диагноз в результате ДТП: «ушиб правого локтевого сустава, ушиб правого коленного сустава», у пассажира электорсамоката: «ушиб 4-го пальца правой кисти»</a:t>
            </a:r>
          </a:p>
        </p:txBody>
      </p:sp>
      <p:pic>
        <p:nvPicPr>
          <p:cNvPr id="3584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5847" name="Picture 7" descr="Снимокплрд"/>
          <p:cNvPicPr>
            <a:picLocks noChangeAspect="1" noChangeArrowheads="1"/>
          </p:cNvPicPr>
          <p:nvPr/>
        </p:nvPicPr>
        <p:blipFill>
          <a:blip r:embed="rId4"/>
          <a:srcRect/>
          <a:stretch>
            <a:fillRect/>
          </a:stretch>
        </p:blipFill>
        <p:spPr bwMode="auto">
          <a:xfrm>
            <a:off x="5800725" y="2087563"/>
            <a:ext cx="6180138" cy="332422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p:cNvSpPr>
          <p:nvPr>
            <p:ph type="title"/>
          </p:nvPr>
        </p:nvSpPr>
        <p:spPr>
          <a:xfrm>
            <a:off x="1620838" y="165100"/>
            <a:ext cx="9948862" cy="1098550"/>
          </a:xfrm>
        </p:spPr>
        <p:txBody>
          <a:bodyPr/>
          <a:lstStyle/>
          <a:p>
            <a:r>
              <a:rPr lang="ru-RU" sz="3600" smtClean="0">
                <a:solidFill>
                  <a:schemeClr val="tx1"/>
                </a:solidFill>
                <a:latin typeface="Bahnschrift Condensed" pitchFamily="34" charset="0"/>
              </a:rPr>
              <a:t>Родители несут ответственность за воспитание и развитие своих детей!</a:t>
            </a:r>
          </a:p>
        </p:txBody>
      </p:sp>
      <p:sp>
        <p:nvSpPr>
          <p:cNvPr id="36867" name="Rectangle 3"/>
          <p:cNvSpPr>
            <a:spLocks noGrp="1"/>
          </p:cNvSpPr>
          <p:nvPr>
            <p:ph type="body" sz="half" idx="1"/>
          </p:nvPr>
        </p:nvSpPr>
        <p:spPr>
          <a:xfrm>
            <a:off x="622300" y="1371600"/>
            <a:ext cx="6707188" cy="5464175"/>
          </a:xfrm>
        </p:spPr>
        <p:txBody>
          <a:bodyPr/>
          <a:lstStyle/>
          <a:p>
            <a:pPr marL="0" indent="0">
              <a:lnSpc>
                <a:spcPct val="90000"/>
              </a:lnSpc>
            </a:pPr>
            <a:r>
              <a:rPr lang="ru-RU" smtClean="0">
                <a:latin typeface="Bahnschrift Condensed" pitchFamily="34" charset="0"/>
              </a:rPr>
              <a:t>При рассмотрении каждого дорожно-транспортного происшествия сотрудниками устанавливаются причины его совершения, а также факторы, сопутствующие ДТП - почему ребенок находился на проезжей части без сопровождения взрослых или 13-летний подростокуправлял скутером.</a:t>
            </a:r>
          </a:p>
          <a:p>
            <a:pPr marL="0" indent="0">
              <a:lnSpc>
                <a:spcPct val="90000"/>
              </a:lnSpc>
            </a:pPr>
            <a:r>
              <a:rPr lang="ru-RU" smtClean="0">
                <a:latin typeface="Bahnschrift Condensed" pitchFamily="34" charset="0"/>
              </a:rPr>
              <a:t>Взрослые допускают факты ДТП и создают реальную угрозу жизни и здоровью детей. Проявляя халатное отношение к детям. Родители тем самым ненадлежащим образом исполняют свои родительские обязанности, что в соответствии со ст. 5.35 Кодекса Российской Федерации об административных правонарушениях влечет административную ответственность.</a:t>
            </a:r>
          </a:p>
        </p:txBody>
      </p:sp>
      <p:sp>
        <p:nvSpPr>
          <p:cNvPr id="36868" name="Rectangle 4"/>
          <p:cNvSpPr>
            <a:spLocks noGrp="1"/>
          </p:cNvSpPr>
          <p:nvPr>
            <p:ph type="body" sz="half" idx="2"/>
          </p:nvPr>
        </p:nvSpPr>
        <p:spPr>
          <a:xfrm>
            <a:off x="8012113" y="1660525"/>
            <a:ext cx="3829050" cy="1708150"/>
          </a:xfrm>
        </p:spPr>
        <p:txBody>
          <a:bodyPr/>
          <a:lstStyle/>
          <a:p>
            <a:pPr marL="0" indent="0">
              <a:lnSpc>
                <a:spcPct val="90000"/>
              </a:lnSpc>
            </a:pPr>
            <a:r>
              <a:rPr lang="ru-RU" sz="2000" smtClean="0">
                <a:latin typeface="Bahnschrift Condensed" pitchFamily="34" charset="0"/>
              </a:rPr>
              <a:t>Согласно ст. 63 Семейного кодекса «Родители несут ответственность за воспитание и развитие своих детей».</a:t>
            </a:r>
          </a:p>
          <a:p>
            <a:pPr marL="0" indent="0">
              <a:lnSpc>
                <a:spcPct val="90000"/>
              </a:lnSpc>
            </a:pPr>
            <a:r>
              <a:rPr lang="ru-RU" sz="2000" smtClean="0">
                <a:latin typeface="Bahnschrift Condensed" pitchFamily="34" charset="0"/>
              </a:rPr>
              <a:t>Они ОБЯЗАНЫ заботиться о здоровье, физическом, психическом, духовном и нравственном развитии своих детей.</a:t>
            </a:r>
          </a:p>
        </p:txBody>
      </p:sp>
      <p:pic>
        <p:nvPicPr>
          <p:cNvPr id="3686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338" name="Заголовок 6"/>
          <p:cNvSpPr>
            <a:spLocks noGrp="1"/>
          </p:cNvSpPr>
          <p:nvPr>
            <p:ph type="title" idx="4294967295"/>
          </p:nvPr>
        </p:nvSpPr>
        <p:spPr>
          <a:xfrm>
            <a:off x="658813" y="307975"/>
            <a:ext cx="10972800" cy="1982788"/>
          </a:xfrm>
        </p:spPr>
        <p:txBody>
          <a:bodyPr lIns="91440" tIns="45720" rIns="91440" bIns="45720" anchor="ctr"/>
          <a:lstStyle/>
          <a:p>
            <a:pPr eaLnBrk="1" hangingPunct="1"/>
            <a:r>
              <a:rPr lang="ru-RU" sz="2800" smtClean="0">
                <a:solidFill>
                  <a:schemeClr val="tx1"/>
                </a:solidFill>
                <a:latin typeface="Bahnschrift Condensed" pitchFamily="34" charset="0"/>
              </a:rPr>
              <a:t>Уважаемые родители!</a:t>
            </a:r>
            <a:br>
              <a:rPr lang="ru-RU" sz="2800" smtClean="0">
                <a:solidFill>
                  <a:schemeClr val="tx1"/>
                </a:solidFill>
                <a:latin typeface="Bahnschrift Condensed" pitchFamily="34" charset="0"/>
              </a:rPr>
            </a:br>
            <a:r>
              <a:rPr lang="ru-RU" sz="2800" b="1" smtClean="0">
                <a:solidFill>
                  <a:schemeClr val="tx1"/>
                </a:solidFill>
                <a:latin typeface="Bahnschrift Condensed" pitchFamily="34" charset="0"/>
              </a:rPr>
              <a:t>Призываем вас усилить контроль за безопасностью детей на дороге!</a:t>
            </a:r>
            <a:br>
              <a:rPr lang="ru-RU" sz="2800" b="1" smtClean="0">
                <a:solidFill>
                  <a:schemeClr val="tx1"/>
                </a:solidFill>
                <a:latin typeface="Bahnschrift Condensed" pitchFamily="34" charset="0"/>
              </a:rPr>
            </a:br>
            <a:r>
              <a:rPr lang="ru-RU" sz="2800" smtClean="0">
                <a:solidFill>
                  <a:schemeClr val="tx1"/>
                </a:solidFill>
                <a:latin typeface="Bahnschrift Condensed" pitchFamily="34" charset="0"/>
              </a:rPr>
              <a:t/>
            </a:r>
            <a:br>
              <a:rPr lang="ru-RU" sz="2800" smtClean="0">
                <a:solidFill>
                  <a:schemeClr val="tx1"/>
                </a:solidFill>
                <a:latin typeface="Bahnschrift Condensed" pitchFamily="34" charset="0"/>
              </a:rPr>
            </a:br>
            <a:r>
              <a:rPr lang="ru-RU" sz="2000" smtClean="0">
                <a:solidFill>
                  <a:schemeClr val="tx1"/>
                </a:solidFill>
                <a:latin typeface="Bahnschrift Condensed" pitchFamily="34" charset="0"/>
              </a:rPr>
              <a:t>Статистика свидетельствует, что число дорожно-транспортных происшествий с участием несовершеннолетних увеличивается во время летних каникул</a:t>
            </a:r>
            <a:r>
              <a:rPr lang="ru-RU" sz="600" smtClean="0">
                <a:latin typeface="Bahnschrift Condensed" pitchFamily="34" charset="0"/>
              </a:rPr>
              <a:t> </a:t>
            </a:r>
          </a:p>
        </p:txBody>
      </p:sp>
      <p:pic>
        <p:nvPicPr>
          <p:cNvPr id="14339" name="Объект 8"/>
          <p:cNvPicPr>
            <a:picLocks noGrp="1" noChangeAspect="1"/>
          </p:cNvPicPr>
          <p:nvPr>
            <p:ph idx="4294967295"/>
          </p:nvPr>
        </p:nvPicPr>
        <p:blipFill>
          <a:blip r:embed="rId3"/>
          <a:srcRect/>
          <a:stretch>
            <a:fillRect/>
          </a:stretch>
        </p:blipFill>
        <p:spPr>
          <a:xfrm>
            <a:off x="1489075" y="2386013"/>
            <a:ext cx="9380538" cy="4351337"/>
          </a:xfrm>
        </p:spPr>
      </p:pic>
      <p:pic>
        <p:nvPicPr>
          <p:cNvPr id="14340" name="Рисунок 9"/>
          <p:cNvPicPr>
            <a:picLocks noChangeAspect="1"/>
          </p:cNvPicPr>
          <p:nvPr/>
        </p:nvPicPr>
        <p:blipFill>
          <a:blip r:embed="rId4"/>
          <a:srcRect/>
          <a:stretch>
            <a:fillRect/>
          </a:stretch>
        </p:blipFill>
        <p:spPr bwMode="auto">
          <a:xfrm>
            <a:off x="119063" y="109538"/>
            <a:ext cx="1165225" cy="11636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3" name="Rectangle 5"/>
          <p:cNvSpPr>
            <a:spLocks noGrp="1"/>
          </p:cNvSpPr>
          <p:nvPr>
            <p:ph type="title"/>
          </p:nvPr>
        </p:nvSpPr>
        <p:spPr>
          <a:xfrm>
            <a:off x="609600" y="274638"/>
            <a:ext cx="10972800" cy="549275"/>
          </a:xfrm>
        </p:spPr>
        <p:txBody>
          <a:bodyPr/>
          <a:lstStyle/>
          <a:p>
            <a:r>
              <a:rPr lang="ru-RU" sz="3600" smtClean="0">
                <a:solidFill>
                  <a:schemeClr val="bg1"/>
                </a:solidFill>
                <a:latin typeface="Bahnschrift Condensed" pitchFamily="34" charset="0"/>
              </a:rPr>
              <a:t>Родители, будьте благоразумны!</a:t>
            </a:r>
          </a:p>
        </p:txBody>
      </p:sp>
      <p:sp>
        <p:nvSpPr>
          <p:cNvPr id="37895" name="Rectangle 7"/>
          <p:cNvSpPr>
            <a:spLocks noGrp="1"/>
          </p:cNvSpPr>
          <p:nvPr>
            <p:ph type="body" sz="half" idx="1"/>
          </p:nvPr>
        </p:nvSpPr>
        <p:spPr>
          <a:xfrm>
            <a:off x="609600" y="1577975"/>
            <a:ext cx="4837113" cy="4089400"/>
          </a:xfrm>
        </p:spPr>
        <p:txBody>
          <a:bodyPr/>
          <a:lstStyle/>
          <a:p>
            <a:pPr marL="0" indent="0"/>
            <a:r>
              <a:rPr lang="ru-RU" sz="2400" smtClean="0">
                <a:solidFill>
                  <a:schemeClr val="bg1"/>
                </a:solidFill>
                <a:latin typeface="Bahnschrift Condensed" pitchFamily="34" charset="0"/>
              </a:rPr>
              <a:t>Два человека погибли и трое пострадали в результате столкновения легкового автомобиля и фуры на 1086 км автомобильной дороги М-5 «Урал» в Сергиевском районе Самарской области. </a:t>
            </a:r>
          </a:p>
          <a:p>
            <a:pPr marL="0" indent="0"/>
            <a:r>
              <a:rPr lang="ru-RU" sz="2400" smtClean="0">
                <a:solidFill>
                  <a:schemeClr val="bg1"/>
                </a:solidFill>
                <a:latin typeface="Bahnschrift Condensed" pitchFamily="34" charset="0"/>
              </a:rPr>
              <a:t>Авария произошла в 15:26. На месте столкновения погиб 53-летний водитель легкового авто Hyundai и 14-летняя девочка-пассажир. Пострадавших в аварии 46-летнюю женщину и детей 14 и девяти лет доставили в медучреждение.</a:t>
            </a:r>
          </a:p>
        </p:txBody>
      </p:sp>
      <p:sp>
        <p:nvSpPr>
          <p:cNvPr id="37896" name="Rectangle 8"/>
          <p:cNvSpPr>
            <a:spLocks noGrp="1"/>
          </p:cNvSpPr>
          <p:nvPr>
            <p:ph type="body" sz="half" idx="2"/>
          </p:nvPr>
        </p:nvSpPr>
        <p:spPr>
          <a:xfrm>
            <a:off x="3195638" y="5891213"/>
            <a:ext cx="5410200" cy="487362"/>
          </a:xfrm>
        </p:spPr>
        <p:txBody>
          <a:bodyPr/>
          <a:lstStyle/>
          <a:p>
            <a:pPr marL="0" indent="0" algn="ctr"/>
            <a:r>
              <a:rPr lang="ru-RU" sz="3200" smtClean="0">
                <a:solidFill>
                  <a:schemeClr val="bg1"/>
                </a:solidFill>
                <a:latin typeface="Bahnschrift Condensed" pitchFamily="34" charset="0"/>
              </a:rPr>
              <a:t>БЕРЕГИТЕ СВОИХ ДЕТЕИ!</a:t>
            </a:r>
          </a:p>
        </p:txBody>
      </p:sp>
      <p:pic>
        <p:nvPicPr>
          <p:cNvPr id="3789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37897" name="Picture 9" descr="РМОВРОЛВАЛ"/>
          <p:cNvPicPr>
            <a:picLocks noChangeAspect="1" noChangeArrowheads="1"/>
          </p:cNvPicPr>
          <p:nvPr/>
        </p:nvPicPr>
        <p:blipFill>
          <a:blip r:embed="rId4"/>
          <a:srcRect/>
          <a:stretch>
            <a:fillRect/>
          </a:stretch>
        </p:blipFill>
        <p:spPr bwMode="auto">
          <a:xfrm>
            <a:off x="5595938" y="1682750"/>
            <a:ext cx="6367462" cy="357346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362" name="Заголовок 6"/>
          <p:cNvSpPr>
            <a:spLocks noGrp="1"/>
          </p:cNvSpPr>
          <p:nvPr>
            <p:ph type="title" idx="4294967295"/>
          </p:nvPr>
        </p:nvSpPr>
        <p:spPr>
          <a:xfrm>
            <a:off x="746125" y="280988"/>
            <a:ext cx="10972800" cy="946150"/>
          </a:xfrm>
        </p:spPr>
        <p:txBody>
          <a:bodyPr lIns="91440" tIns="45720" rIns="91440" bIns="45720" anchor="ctr"/>
          <a:lstStyle/>
          <a:p>
            <a:pPr eaLnBrk="1" hangingPunct="1"/>
            <a:r>
              <a:rPr lang="ru-RU" sz="2800" b="1" smtClean="0">
                <a:solidFill>
                  <a:schemeClr val="tx1"/>
                </a:solidFill>
                <a:latin typeface="Bahnschrift Condensed" pitchFamily="34" charset="0"/>
              </a:rPr>
              <a:t>За несоблюдение ПДД несовершеннолетним </a:t>
            </a:r>
            <a:br>
              <a:rPr lang="ru-RU" sz="2800" b="1" smtClean="0">
                <a:solidFill>
                  <a:schemeClr val="tx1"/>
                </a:solidFill>
                <a:latin typeface="Bahnschrift Condensed" pitchFamily="34" charset="0"/>
              </a:rPr>
            </a:br>
            <a:r>
              <a:rPr lang="ru-RU" sz="2800" b="1" smtClean="0">
                <a:solidFill>
                  <a:schemeClr val="tx1"/>
                </a:solidFill>
                <a:latin typeface="Bahnschrift Condensed" pitchFamily="34" charset="0"/>
              </a:rPr>
              <a:t>до 16 лет ответственность несут родители (законные представители)</a:t>
            </a:r>
          </a:p>
        </p:txBody>
      </p:sp>
      <p:sp>
        <p:nvSpPr>
          <p:cNvPr id="15363" name="Объект 1"/>
          <p:cNvSpPr>
            <a:spLocks noGrp="1"/>
          </p:cNvSpPr>
          <p:nvPr>
            <p:ph sz="half" idx="4294967295"/>
          </p:nvPr>
        </p:nvSpPr>
        <p:spPr>
          <a:xfrm>
            <a:off x="7267575" y="1577975"/>
            <a:ext cx="4314825" cy="3816350"/>
          </a:xfrm>
        </p:spPr>
        <p:txBody>
          <a:bodyPr lIns="91440" tIns="45720" rIns="91440" bIns="45720"/>
          <a:lstStyle/>
          <a:p>
            <a:pPr marL="0" indent="0" eaLnBrk="1" hangingPunct="1"/>
            <a:r>
              <a:rPr lang="ru-RU" sz="2400" smtClean="0">
                <a:latin typeface="Bahnschrift Condensed" pitchFamily="34" charset="0"/>
              </a:rPr>
              <a:t>За совершение правонарушений предусмотрена административная ответственность. </a:t>
            </a:r>
          </a:p>
          <a:p>
            <a:pPr marL="0" indent="0" eaLnBrk="1" hangingPunct="1"/>
            <a:r>
              <a:rPr lang="ru-RU" sz="2400" smtClean="0">
                <a:latin typeface="Bahnschrift Condensed" pitchFamily="34" charset="0"/>
              </a:rPr>
              <a:t>К ответственности по ч.1 ст.5.35 КоАП РФ (неисполнение по воспитанию несовершеннолетнего) привлекаются родители ребенка. Меру ответственности определяет Территориальная комиссия по делам несовершеннолетних и защите их прав</a:t>
            </a:r>
          </a:p>
        </p:txBody>
      </p:sp>
      <p:pic>
        <p:nvPicPr>
          <p:cNvPr id="1536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5365" name="Объект 2"/>
          <p:cNvSpPr>
            <a:spLocks noGrp="1"/>
          </p:cNvSpPr>
          <p:nvPr>
            <p:ph sz="half" idx="4294967295"/>
          </p:nvPr>
        </p:nvSpPr>
        <p:spPr>
          <a:xfrm>
            <a:off x="609600" y="1577975"/>
            <a:ext cx="5407025" cy="3298825"/>
          </a:xfrm>
        </p:spPr>
        <p:txBody>
          <a:bodyPr lIns="91440" tIns="45720" rIns="91440" bIns="45720"/>
          <a:lstStyle/>
          <a:p>
            <a:pPr marL="0" indent="0" eaLnBrk="1" hangingPunct="1">
              <a:lnSpc>
                <a:spcPct val="150000"/>
              </a:lnSpc>
            </a:pPr>
            <a:r>
              <a:rPr lang="ru-RU" sz="2800" smtClean="0">
                <a:latin typeface="Bahnschrift Condensed" pitchFamily="34" charset="0"/>
              </a:rPr>
              <a:t>Последствием нарушения правил дородного движения может быть не только причинение вреда здоровью, но и наступление юридической ответственности</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386" name="Заголовок 6"/>
          <p:cNvSpPr>
            <a:spLocks noGrp="1"/>
          </p:cNvSpPr>
          <p:nvPr>
            <p:ph type="title" idx="4294967295"/>
          </p:nvPr>
        </p:nvSpPr>
        <p:spPr>
          <a:xfrm>
            <a:off x="677863" y="287338"/>
            <a:ext cx="10972800" cy="641350"/>
          </a:xfrm>
        </p:spPr>
        <p:txBody>
          <a:bodyPr lIns="91440" tIns="45720" rIns="91440" bIns="45720" anchor="ctr"/>
          <a:lstStyle/>
          <a:p>
            <a:pPr eaLnBrk="1" hangingPunct="1"/>
            <a:r>
              <a:rPr lang="ru-RU" sz="3600" b="1" smtClean="0">
                <a:solidFill>
                  <a:schemeClr val="tx1"/>
                </a:solidFill>
                <a:latin typeface="Bahnschrift Condensed" pitchFamily="34" charset="0"/>
              </a:rPr>
              <a:t>Что будет, если дать ребенку «порулить»?</a:t>
            </a:r>
          </a:p>
        </p:txBody>
      </p:sp>
      <p:sp>
        <p:nvSpPr>
          <p:cNvPr id="16387" name="Объект 1"/>
          <p:cNvSpPr>
            <a:spLocks noGrp="1"/>
          </p:cNvSpPr>
          <p:nvPr>
            <p:ph sz="half" idx="4294967295"/>
          </p:nvPr>
        </p:nvSpPr>
        <p:spPr>
          <a:xfrm>
            <a:off x="9007475" y="1577975"/>
            <a:ext cx="2574925" cy="3570288"/>
          </a:xfrm>
        </p:spPr>
        <p:txBody>
          <a:bodyPr lIns="91440" tIns="45720" rIns="91440" bIns="45720"/>
          <a:lstStyle/>
          <a:p>
            <a:pPr marL="0" indent="0" eaLnBrk="1" hangingPunct="1">
              <a:lnSpc>
                <a:spcPct val="70000"/>
              </a:lnSpc>
            </a:pPr>
            <a:r>
              <a:rPr lang="ru-RU" sz="1600" smtClean="0">
                <a:latin typeface="Bahnschrift Condensed" pitchFamily="34" charset="0"/>
              </a:rPr>
              <a:t>Согласно ч. 3 ст. 12.7 КоАП РФ за передачу руля несовершеннолетнему предусмотрено наказание. Передача руля несовершеннолетнему без водительского удостоверения наказывается наложением административного штрафа размером в 30 тысяч рублей. Машина соответственно будет задержана и отправлена на штрафстоянку.</a:t>
            </a:r>
          </a:p>
          <a:p>
            <a:pPr marL="0" indent="0" eaLnBrk="1" hangingPunct="1">
              <a:lnSpc>
                <a:spcPct val="70000"/>
              </a:lnSpc>
            </a:pPr>
            <a:r>
              <a:rPr lang="ru-RU" sz="1600" smtClean="0">
                <a:latin typeface="Bahnschrift Condensed" pitchFamily="34" charset="0"/>
              </a:rPr>
              <a:t>Также родители или любые иные уполномоченные законом представители несовершеннолетнего могут быть привлечены к административной ответственности согласно ст. 5.35 ч.1. КоАП РФ.</a:t>
            </a:r>
          </a:p>
        </p:txBody>
      </p:sp>
      <p:pic>
        <p:nvPicPr>
          <p:cNvPr id="16388"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6389" name="Объект 2"/>
          <p:cNvSpPr>
            <a:spLocks noGrp="1"/>
          </p:cNvSpPr>
          <p:nvPr>
            <p:ph sz="half" idx="4294967295"/>
          </p:nvPr>
        </p:nvSpPr>
        <p:spPr>
          <a:xfrm>
            <a:off x="609600" y="1577975"/>
            <a:ext cx="8207375" cy="4254500"/>
          </a:xfrm>
        </p:spPr>
        <p:txBody>
          <a:bodyPr lIns="91440" tIns="45720" rIns="91440" bIns="45720"/>
          <a:lstStyle/>
          <a:p>
            <a:pPr marL="0" indent="0" eaLnBrk="1" hangingPunct="1"/>
            <a:r>
              <a:rPr lang="ru-RU" sz="2400" smtClean="0">
                <a:latin typeface="Bahnschrift Condensed" pitchFamily="34" charset="0"/>
              </a:rPr>
              <a:t>Водитель несет ответственность за свою жизнь, жизнь и здоровье пассажиров и других участников дорожного движения. Поэтому управление автомобиля возможно только при наличии водительских прав. А несовершеннолетние, которые в силу своего возраста еще не знают правил дорожного движения, при движении по автодорогам могут создать аварийные ситуации и спровоцировать ДТП</a:t>
            </a:r>
          </a:p>
          <a:p>
            <a:pPr marL="0" indent="0" eaLnBrk="1" hangingPunct="1"/>
            <a:endParaRPr lang="ru-RU" sz="2400" smtClean="0">
              <a:latin typeface="Bahnschrift Condensed" pitchFamily="34" charset="0"/>
            </a:endParaRPr>
          </a:p>
          <a:p>
            <a:pPr marL="0" indent="0" eaLnBrk="1" hangingPunct="1"/>
            <a:r>
              <a:rPr lang="ru-RU" sz="2400" smtClean="0">
                <a:latin typeface="Bahnschrift Condensed" pitchFamily="34" charset="0"/>
              </a:rPr>
              <a:t>Любое транспортное средство является источником повышенной опасности. От мастерства, опыта и профессионализма водителя зависит не только его жизнь, но и жизнь, здоровье и безопасность всех участников дорожного движения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Объект 1"/>
          <p:cNvSpPr>
            <a:spLocks noGrp="1"/>
          </p:cNvSpPr>
          <p:nvPr>
            <p:ph sz="half" idx="4294967295"/>
          </p:nvPr>
        </p:nvSpPr>
        <p:spPr>
          <a:xfrm>
            <a:off x="7321550" y="900113"/>
            <a:ext cx="4645025" cy="4921250"/>
          </a:xfrm>
        </p:spPr>
        <p:txBody>
          <a:bodyPr lIns="91440" tIns="45720" rIns="91440" bIns="45720"/>
          <a:lstStyle/>
          <a:p>
            <a:pPr marL="0" indent="0" eaLnBrk="1" hangingPunct="1">
              <a:lnSpc>
                <a:spcPct val="70000"/>
              </a:lnSpc>
            </a:pPr>
            <a:r>
              <a:rPr lang="ru-RU" sz="2000" smtClean="0">
                <a:solidFill>
                  <a:schemeClr val="bg1"/>
                </a:solidFill>
                <a:latin typeface="Bahnschrift Condensed" pitchFamily="34" charset="0"/>
              </a:rPr>
              <a:t>Один человек погиб и трое попали в больницу в аварии, которую устроила 16-летняя девушка в Самарской области.</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Среди пострадавших двое детей.</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ДТП произошло вечером 22 мая 2022 года на дороге «Похвистнево — Сосновка», по которой со стороны Сосновки в направлении Похвистнево за рулем «Рено Логан» двигалась 16-летняя девушка. На 3 км 400 м трассы она, по предварительным данным, не выбрала безопасную скорость, не справилась с управлением и, нарушив ПДД, выехала на встречную полосу. По ней в это время шла «Гранта» под управлением 32-летнего водителя. Автомобили столкнулись.</a:t>
            </a:r>
          </a:p>
          <a:p>
            <a:pPr marL="0" indent="0" eaLnBrk="1" hangingPunct="1">
              <a:lnSpc>
                <a:spcPct val="70000"/>
              </a:lnSpc>
            </a:pPr>
            <a:endParaRPr lang="ru-RU" sz="2000" smtClean="0">
              <a:solidFill>
                <a:schemeClr val="bg1"/>
              </a:solidFill>
              <a:latin typeface="Bahnschrift Condensed" pitchFamily="34" charset="0"/>
            </a:endParaRPr>
          </a:p>
          <a:p>
            <a:pPr marL="0" indent="0" eaLnBrk="1" hangingPunct="1">
              <a:lnSpc>
                <a:spcPct val="70000"/>
              </a:lnSpc>
            </a:pPr>
            <a:r>
              <a:rPr lang="ru-RU" sz="2000" smtClean="0">
                <a:solidFill>
                  <a:schemeClr val="bg1"/>
                </a:solidFill>
                <a:latin typeface="Bahnschrift Condensed" pitchFamily="34" charset="0"/>
              </a:rPr>
              <a:t>В результате аварии были госпитализированы водитель «Гранты», который впоследствии скончался, а также водитель и два пассажира «Рено Логан», девушка 16 лет и парень 23 года.</a:t>
            </a:r>
          </a:p>
        </p:txBody>
      </p:sp>
      <p:pic>
        <p:nvPicPr>
          <p:cNvPr id="17411"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7412" name="Объект 3"/>
          <p:cNvPicPr>
            <a:picLocks noGrp="1" noChangeAspect="1"/>
          </p:cNvPicPr>
          <p:nvPr>
            <p:ph sz="half" idx="4294967295"/>
          </p:nvPr>
        </p:nvPicPr>
        <p:blipFill>
          <a:blip r:embed="rId4"/>
          <a:srcRect/>
          <a:stretch>
            <a:fillRect/>
          </a:stretch>
        </p:blipFill>
        <p:spPr>
          <a:xfrm>
            <a:off x="893763" y="1335088"/>
            <a:ext cx="6300787" cy="42021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434" name="Заголовок 6"/>
          <p:cNvSpPr>
            <a:spLocks noGrp="1"/>
          </p:cNvSpPr>
          <p:nvPr>
            <p:ph type="title" idx="4294967295"/>
          </p:nvPr>
        </p:nvSpPr>
        <p:spPr>
          <a:xfrm>
            <a:off x="1430338" y="-9525"/>
            <a:ext cx="10207625" cy="1554163"/>
          </a:xfrm>
        </p:spPr>
        <p:txBody>
          <a:bodyPr lIns="91440" tIns="45720" rIns="91440" bIns="45720" anchor="ctr"/>
          <a:lstStyle/>
          <a:p>
            <a:pPr eaLnBrk="1" hangingPunct="1"/>
            <a:r>
              <a:rPr lang="ru-RU" sz="3200" b="1" smtClean="0">
                <a:solidFill>
                  <a:schemeClr val="tx1"/>
                </a:solidFill>
                <a:latin typeface="Bahnschrift Condensed" pitchFamily="34" charset="0"/>
              </a:rPr>
              <a:t>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a:t>
            </a:r>
          </a:p>
        </p:txBody>
      </p:sp>
      <p:sp>
        <p:nvSpPr>
          <p:cNvPr id="18435" name="Объект 1"/>
          <p:cNvSpPr>
            <a:spLocks noGrp="1"/>
          </p:cNvSpPr>
          <p:nvPr>
            <p:ph sz="half" idx="4294967295"/>
          </p:nvPr>
        </p:nvSpPr>
        <p:spPr>
          <a:xfrm>
            <a:off x="6553200" y="1577975"/>
            <a:ext cx="5029200" cy="5060950"/>
          </a:xfrm>
        </p:spPr>
        <p:txBody>
          <a:bodyPr lIns="91440" tIns="45720" rIns="91440" bIns="45720"/>
          <a:lstStyle/>
          <a:p>
            <a:pPr marL="0" indent="0" eaLnBrk="1" hangingPunct="1">
              <a:lnSpc>
                <a:spcPct val="70000"/>
              </a:lnSpc>
            </a:pPr>
            <a:r>
              <a:rPr lang="ru-RU" sz="1800" smtClean="0">
                <a:latin typeface="Bodoni MT Condensed" pitchFamily="18" charset="0"/>
              </a:rPr>
              <a:t>Если ребенок не достиг возраста 16 лет, то к административной ответственности за нарушение ПДД не привлекается ни он сам, ни его родители. Однако это не означает, что дети младше 16 лет могут садиться за руль транспортных средств без водительского удостоверения.</a:t>
            </a:r>
          </a:p>
          <a:p>
            <a:pPr marL="0" indent="0" eaLnBrk="1" hangingPunct="1">
              <a:lnSpc>
                <a:spcPct val="70000"/>
              </a:lnSpc>
            </a:pPr>
            <a:r>
              <a:rPr lang="ru-RU" sz="1800" smtClean="0">
                <a:latin typeface="Bodoni MT Condensed" pitchFamily="18" charset="0"/>
              </a:rPr>
              <a:t>Дело в том, что статья 12.7 КоАП предусматривает ответственность не только для человека, севшего за руль без прав (ребенка), но и для человека, который передал управление транспортным средством:</a:t>
            </a:r>
          </a:p>
          <a:p>
            <a:pPr marL="0" indent="0" eaLnBrk="1" hangingPunct="1">
              <a:lnSpc>
                <a:spcPct val="70000"/>
              </a:lnSpc>
            </a:pPr>
            <a:r>
              <a:rPr lang="ru-RU" sz="1800" smtClean="0">
                <a:latin typeface="Bodoni MT Condensed" pitchFamily="18" charset="0"/>
              </a:rPr>
              <a:t>Передача управления транспортным средством лицу, заведомо не имеющему права управления транспортным средством (за исключением учебной езды) или лишенному такого права, -влечет наложение административного штрафа в размере тридцати тысяч рублей.</a:t>
            </a:r>
          </a:p>
          <a:p>
            <a:pPr marL="0" indent="0" eaLnBrk="1" hangingPunct="1">
              <a:lnSpc>
                <a:spcPct val="70000"/>
              </a:lnSpc>
            </a:pPr>
            <a:r>
              <a:rPr lang="ru-RU" sz="1800" smtClean="0">
                <a:latin typeface="Bodoni MT Condensed" pitchFamily="18" charset="0"/>
              </a:rPr>
              <a:t>То есть, если родители передают ребенку младше 16 лет мопед или электросамокат мощностью более 0,25 кВт, то в случае остановки сотрудниками ГИБДД ребенок не получит штраф в силу своего возраста. А вот родители будут наказаны за передачу управления ребенку штрафом в размере 30 000 рублей.</a:t>
            </a:r>
          </a:p>
        </p:txBody>
      </p:sp>
      <p:pic>
        <p:nvPicPr>
          <p:cNvPr id="1843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18437" name="Объект 2"/>
          <p:cNvSpPr>
            <a:spLocks noGrp="1"/>
          </p:cNvSpPr>
          <p:nvPr>
            <p:ph sz="half" idx="4294967295"/>
          </p:nvPr>
        </p:nvSpPr>
        <p:spPr>
          <a:xfrm>
            <a:off x="609600" y="1577975"/>
            <a:ext cx="5546725" cy="2282825"/>
          </a:xfrm>
        </p:spPr>
        <p:txBody>
          <a:bodyPr lIns="91440" tIns="45720" rIns="91440" bIns="45720"/>
          <a:lstStyle/>
          <a:p>
            <a:pPr marL="0" indent="0" eaLnBrk="1" hangingPunct="1"/>
            <a:r>
              <a:rPr lang="ru-RU" sz="2400" smtClean="0">
                <a:latin typeface="Bahnschrift Condensed" pitchFamily="34" charset="0"/>
              </a:rPr>
              <a:t>Ездить на мопедах и скутерах до 50 кб можно только с 16 лет, при наличии водительского удостоверения категории «М», так же при объёме двигателя мототранспорта более 50 кб с 18 летнего возраста и только при наличии водительского удостоверения категории «А».</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Объект 1"/>
          <p:cNvSpPr>
            <a:spLocks noGrp="1"/>
          </p:cNvSpPr>
          <p:nvPr>
            <p:ph sz="half" idx="4294967295"/>
          </p:nvPr>
        </p:nvSpPr>
        <p:spPr>
          <a:xfrm>
            <a:off x="7546975" y="1022350"/>
            <a:ext cx="4645025" cy="5203825"/>
          </a:xfrm>
        </p:spPr>
        <p:txBody>
          <a:bodyPr lIns="91440" tIns="45720" rIns="91440" bIns="45720"/>
          <a:lstStyle/>
          <a:p>
            <a:pPr marL="0" indent="0" eaLnBrk="1" hangingPunct="1"/>
            <a:r>
              <a:rPr lang="ru-RU" sz="2400" smtClean="0">
                <a:solidFill>
                  <a:schemeClr val="bg1"/>
                </a:solidFill>
                <a:latin typeface="Bahnschrift Condensed" pitchFamily="34" charset="0"/>
              </a:rPr>
              <a:t>21.05.2023 на территории Шигонского района, мальчик 2010 г.р., управлял мотоциклом без государственных регистрационных знаков, без шлема, не имея права управления, на нерегулируемом перекрестке неравнозначных дорог, при выезде с второстепенной дороги на главную, не предоставил преимущество в движении автомобилю. Несовершеннолетний управлял мотоциклом с разрешения отца. Световозвращающие элементы на одежде отсутствовали. Диагноз в результате ДТП: «политравма»</a:t>
            </a:r>
          </a:p>
        </p:txBody>
      </p:sp>
      <p:pic>
        <p:nvPicPr>
          <p:cNvPr id="19459"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19460" name="Объект 4"/>
          <p:cNvPicPr>
            <a:picLocks noGrp="1" noChangeAspect="1"/>
          </p:cNvPicPr>
          <p:nvPr>
            <p:ph sz="half" idx="4294967295"/>
          </p:nvPr>
        </p:nvPicPr>
        <p:blipFill>
          <a:blip r:embed="rId4"/>
          <a:srcRect/>
          <a:stretch>
            <a:fillRect/>
          </a:stretch>
        </p:blipFill>
        <p:spPr>
          <a:xfrm>
            <a:off x="679450" y="1409700"/>
            <a:ext cx="6586538" cy="46799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482" name="Заголовок 6"/>
          <p:cNvSpPr>
            <a:spLocks noGrp="1"/>
          </p:cNvSpPr>
          <p:nvPr>
            <p:ph type="title" idx="4294967295"/>
          </p:nvPr>
        </p:nvSpPr>
        <p:spPr>
          <a:xfrm>
            <a:off x="1385888" y="317500"/>
            <a:ext cx="10194925" cy="822325"/>
          </a:xfrm>
        </p:spPr>
        <p:txBody>
          <a:bodyPr lIns="91440" tIns="45720" rIns="91440" bIns="45720" anchor="ctr"/>
          <a:lstStyle/>
          <a:p>
            <a:pPr eaLnBrk="1" hangingPunct="1"/>
            <a:r>
              <a:rPr lang="ru-RU" sz="2400" b="1" smtClean="0">
                <a:solidFill>
                  <a:schemeClr val="tx1"/>
                </a:solidFill>
                <a:latin typeface="Bahnschrift Condensed" pitchFamily="34" charset="0"/>
              </a:rPr>
              <a:t>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a:t>
            </a:r>
          </a:p>
        </p:txBody>
      </p:sp>
      <p:sp>
        <p:nvSpPr>
          <p:cNvPr id="20483" name="Объект 1"/>
          <p:cNvSpPr>
            <a:spLocks noGrp="1"/>
          </p:cNvSpPr>
          <p:nvPr>
            <p:ph sz="half" idx="4294967295"/>
          </p:nvPr>
        </p:nvSpPr>
        <p:spPr>
          <a:xfrm>
            <a:off x="8080375" y="1401763"/>
            <a:ext cx="3556000" cy="5251450"/>
          </a:xfrm>
        </p:spPr>
        <p:txBody>
          <a:bodyPr lIns="91440" tIns="45720" rIns="91440" bIns="45720"/>
          <a:lstStyle/>
          <a:p>
            <a:pPr marL="0" indent="0" eaLnBrk="1" hangingPunct="1">
              <a:lnSpc>
                <a:spcPct val="70000"/>
              </a:lnSpc>
            </a:pPr>
            <a:r>
              <a:rPr lang="ru-RU" sz="2800" smtClean="0">
                <a:latin typeface="Bahnschrift Condensed" pitchFamily="34" charset="0"/>
              </a:rPr>
              <a:t>В соответствии со статьей 12.29 КоАП РФ нарушение ПДД лицом, управляющим велосипедом, влечет наложение административного штрафа.</a:t>
            </a:r>
          </a:p>
          <a:p>
            <a:pPr marL="0" indent="0" eaLnBrk="1" hangingPunct="1">
              <a:lnSpc>
                <a:spcPct val="70000"/>
              </a:lnSpc>
            </a:pPr>
            <a:r>
              <a:rPr lang="ru-RU" sz="2800" smtClean="0">
                <a:latin typeface="Bahnschrift Condensed" pitchFamily="34" charset="0"/>
              </a:rPr>
              <a:t>КоАП РФ Статья 12.24. Нарушение,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a:t>
            </a:r>
          </a:p>
        </p:txBody>
      </p:sp>
      <p:pic>
        <p:nvPicPr>
          <p:cNvPr id="20484"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sp>
        <p:nvSpPr>
          <p:cNvPr id="20485" name="Объект 2"/>
          <p:cNvSpPr>
            <a:spLocks noGrp="1"/>
          </p:cNvSpPr>
          <p:nvPr>
            <p:ph sz="half" idx="4294967295"/>
          </p:nvPr>
        </p:nvSpPr>
        <p:spPr>
          <a:xfrm>
            <a:off x="596900" y="1495425"/>
            <a:ext cx="7162800" cy="4159250"/>
          </a:xfrm>
        </p:spPr>
        <p:txBody>
          <a:bodyPr lIns="91440" tIns="45720" rIns="91440" bIns="45720"/>
          <a:lstStyle/>
          <a:p>
            <a:pPr marL="0" indent="0" eaLnBrk="1" hangingPunct="1"/>
            <a:r>
              <a:rPr lang="ru-RU" sz="1800" smtClean="0">
                <a:latin typeface="Bahnschrift Condensed" pitchFamily="34" charset="0"/>
              </a:rPr>
              <a:t>По данным автоинспекции, в общем количестве аварий с детьми за рулем двухколесноготранспорта преобладают происшествия с велосипедистами. Чаще всего дети-велосипедисты попадают в ДТП на дорогах общего пользования, когда выезжают на них до достижения разрешенного возраста 14 лет.</a:t>
            </a:r>
          </a:p>
          <a:p>
            <a:pPr marL="0" indent="0" eaLnBrk="1" hangingPunct="1"/>
            <a:r>
              <a:rPr lang="ru-RU" sz="1800" smtClean="0">
                <a:latin typeface="Bahnschrift Condensed" pitchFamily="34" charset="0"/>
              </a:rPr>
              <a:t>Многие не знают правил.</a:t>
            </a:r>
          </a:p>
          <a:p>
            <a:pPr marL="0" indent="0" eaLnBrk="1" hangingPunct="1"/>
            <a:r>
              <a:rPr lang="ru-RU" sz="1800" smtClean="0">
                <a:latin typeface="Bahnschrift Condensed" pitchFamily="34" charset="0"/>
              </a:rPr>
              <a:t>Родители должны НАУЧИТЬ ребенка не только кататься, но и ОБЪЯСНИТЬ, где это МОЖНО делать, а где Н ЕЛ ЬЗЯ!</a:t>
            </a:r>
          </a:p>
          <a:p>
            <a:pPr marL="0" indent="0" eaLnBrk="1" hangingPunct="1"/>
            <a:r>
              <a:rPr lang="ru-RU" sz="1800" smtClean="0">
                <a:latin typeface="Bahnschrift Condensed" pitchFamily="34" charset="0"/>
              </a:rPr>
              <a:t>Обязанность родителей - объяснить ребенку основы безопасного движения: не отдаляться от тротуара или обочины, двигаться в направлении общего потока, пользоваться жестами при маневрировании, следить за ситуацией на дороге и обязательно использовать шлем, наколенники и налокотники, а также иметь на велосипеде световозвращающие элементы</a:t>
            </a:r>
          </a:p>
          <a:p>
            <a:pPr marL="0" indent="0" eaLnBrk="1" hangingPunct="1"/>
            <a:r>
              <a:rPr lang="ru-RU" sz="1800" smtClean="0">
                <a:latin typeface="Bahnschrift Condensed" pitchFamily="34" charset="0"/>
              </a:rPr>
              <a:t>Прежде чем посадить ребенка на велотранспорт, уделите ему свое время и разберите вместе главу 24 Правил дорожного движения.</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5" name="Объект 1"/>
          <p:cNvSpPr>
            <a:spLocks noGrp="1"/>
          </p:cNvSpPr>
          <p:nvPr>
            <p:ph sz="half" idx="4294967295"/>
          </p:nvPr>
        </p:nvSpPr>
        <p:spPr>
          <a:xfrm>
            <a:off x="6475413" y="463550"/>
            <a:ext cx="5473700" cy="6575425"/>
          </a:xfrm>
        </p:spPr>
        <p:txBody>
          <a:bodyPr lIns="91440" tIns="45720" rIns="91440" bIns="45720"/>
          <a:lstStyle/>
          <a:p>
            <a:pPr marL="0" indent="0" eaLnBrk="1" hangingPunct="1"/>
            <a:r>
              <a:rPr lang="ru-RU" sz="1800" smtClean="0">
                <a:solidFill>
                  <a:schemeClr val="bg1"/>
                </a:solidFill>
                <a:latin typeface="Bahnschrift Condensed" pitchFamily="34" charset="0"/>
              </a:rPr>
              <a:t>09.04.2023 в Советском районе города Самара, мальчик 2012 г.р., пересекал проезжую часть на велосипеде, справа налево по ходу движения автомобиля по регулируемому пешеходному переходу на разрешающий сигнал светофора (зеленый), не спешившись. Несовершеннолетний находился на прогулке, без сопровождения взрослых, катафоты отсутствовали. Диагноз в результате ДТП: ушиб нижней части спины и таза»</a:t>
            </a:r>
          </a:p>
          <a:p>
            <a:pPr marL="0" indent="0" eaLnBrk="1" hangingPunct="1"/>
            <a:r>
              <a:rPr lang="ru-RU" sz="1800" smtClean="0">
                <a:solidFill>
                  <a:schemeClr val="bg1"/>
                </a:solidFill>
                <a:latin typeface="Bahnschrift Condensed" pitchFamily="34" charset="0"/>
              </a:rPr>
              <a:t>22.04.2022 на территории Центрального района г. Тольятти, мальчик 2012 г.р., пересекал проезжую часть дороги по пешеходному переходу на велосипеде, не спешившись. Несовершеннолетний находился на прогулке, в сопровождении матери. Световозвращающие элементы и защитная экипировка отсутствовали. Диагноз в результате ДТП: «сотрясение головного мозга». </a:t>
            </a:r>
          </a:p>
          <a:p>
            <a:pPr marL="0" indent="0" eaLnBrk="1" hangingPunct="1"/>
            <a:r>
              <a:rPr lang="ru-RU" sz="1800" smtClean="0">
                <a:solidFill>
                  <a:schemeClr val="bg1"/>
                </a:solidFill>
                <a:latin typeface="Bahnschrift Condensed" pitchFamily="34" charset="0"/>
              </a:rPr>
              <a:t>23.04.2023 на территории Автозаводского района г. Тольятти, мальчик 2011 г.р., двигаясь на велосипеде по проезжей части жилой зоны, не предоставил преимущества в движении автомобилю приближающемуся справа. Несовершеннолетний находился на прогулке, без сопровождения взрослых. Световозвращающие элементы и защитная экипировка отсутствовали. Диагноз в результате ДТП: «ушиб мягких тканей предплечья, ушиб подвздошной области»</a:t>
            </a:r>
          </a:p>
          <a:p>
            <a:pPr marL="0" indent="0" eaLnBrk="1" hangingPunct="1"/>
            <a:endParaRPr lang="ru-RU" sz="1800" smtClean="0">
              <a:solidFill>
                <a:schemeClr val="bg1"/>
              </a:solidFill>
              <a:latin typeface="Bahnschrift Condensed" pitchFamily="34" charset="0"/>
            </a:endParaRPr>
          </a:p>
        </p:txBody>
      </p:sp>
      <p:pic>
        <p:nvPicPr>
          <p:cNvPr id="21506" name="Рисунок 9"/>
          <p:cNvPicPr>
            <a:picLocks noChangeAspect="1"/>
          </p:cNvPicPr>
          <p:nvPr/>
        </p:nvPicPr>
        <p:blipFill>
          <a:blip r:embed="rId3"/>
          <a:srcRect/>
          <a:stretch>
            <a:fillRect/>
          </a:stretch>
        </p:blipFill>
        <p:spPr bwMode="auto">
          <a:xfrm>
            <a:off x="96838" y="93663"/>
            <a:ext cx="1165225" cy="1165225"/>
          </a:xfrm>
          <a:prstGeom prst="rect">
            <a:avLst/>
          </a:prstGeom>
          <a:noFill/>
          <a:ln w="9525">
            <a:noFill/>
            <a:miter lim="800000"/>
            <a:headEnd/>
            <a:tailEnd/>
          </a:ln>
        </p:spPr>
      </p:pic>
      <p:pic>
        <p:nvPicPr>
          <p:cNvPr id="21509" name="Picture 5" descr="Снимок"/>
          <p:cNvPicPr>
            <a:picLocks noChangeAspect="1" noChangeArrowheads="1"/>
          </p:cNvPicPr>
          <p:nvPr/>
        </p:nvPicPr>
        <p:blipFill>
          <a:blip r:embed="rId4"/>
          <a:srcRect/>
          <a:stretch>
            <a:fillRect/>
          </a:stretch>
        </p:blipFill>
        <p:spPr bwMode="auto">
          <a:xfrm>
            <a:off x="217488" y="1801813"/>
            <a:ext cx="6149975" cy="353853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362</TotalTime>
  <Words>2237</Words>
  <Application>Microsoft Office PowerPoint</Application>
  <PresentationFormat>Произвольный</PresentationFormat>
  <Paragraphs>104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Ответственность родителей (законных представителей) за несоблюдение детьми правил дорожного движения</vt:lpstr>
      <vt:lpstr>Уважаемые родители! Призываем вас усилить контроль за безопасностью детей на дороге!  Статистика свидетельствует, что число дорожно-транспортных происшествий с участием несовершеннолетних увеличивается во время летних каникул </vt:lpstr>
      <vt:lpstr>За несоблюдение ПДД несовершеннолетним  до 16 лет ответственность несут родители (законные представители)</vt:lpstr>
      <vt:lpstr>Что будет, если дать ребенку «порулить»?</vt:lpstr>
      <vt:lpstr>Презентация PowerPoint</vt:lpstr>
      <vt:lpstr>Если родители покупают ребенку мопед, то надо быть готовым не только к штрафам, но и к риску угрозы жизни и здоровью самого ребёнка и иных участников дорожного движения.</vt:lpstr>
      <vt:lpstr>Презентация PowerPoint</vt:lpstr>
      <vt:lpstr>Рекомендуем водителям двухколесного транспорта быть внимательными на дороге и призывает родителей юных водителей уделить особое внимание безопасности несовершеннолетних!</vt:lpstr>
      <vt:lpstr>Презентация PowerPoint</vt:lpstr>
      <vt:lpstr>Водители двухколесного транспорта являются одной из самых незащищенных категорий участников дорожного движения и даже незначительное ДТП может повлечь самые серьезные последствия, вплоть до трагических.</vt:lpstr>
      <vt:lpstr>Презентация PowerPoint</vt:lpstr>
      <vt:lpstr>Правила безопасности детей-пешеходов Важно помнить, что преобладающим видом ДТП является наезд на пешехода.</vt:lpstr>
      <vt:lpstr>Автомобилистам стоит помнить о безопасности дорожного движения! Чтобы вовремя среагировать на возможные аварийные ситуации на дороге, водителям транспортных средств необходимо чаще смотреть в зеркала заднего вида, заранее включать указатели поворота, избегать резких маневров, чтобы не спровоцировать велосипедистов и пешеходов на неожиданные действия. </vt:lpstr>
      <vt:lpstr>По итогам пяти месяцев 2023 года на территории области зарегистрировано 161 дорожно-транспортное происшествие с участием несовершеннолетних, в которых 6 детей погибло и 165 получили ранения, из них с участием детей-пассажиров произошло 46 ДТП, в которых 2 ребенка погибли и 46 детей  получили ранения </vt:lpstr>
      <vt:lpstr>Самым важным условием, которое позволяет использовать устройство для перевозки детей, является наличие сертификата, подтверждающего соответствие кресла ЕЭК ООН N 44-04 (ГОСТ Р 41.44-2005)</vt:lpstr>
      <vt:lpstr>НЕ обгоняй, HE превышай скорость, НЕ выезжай на полосу встречного движения с ребенком в машине!</vt:lpstr>
      <vt:lpstr>По новым правилам дорожного движения средства индивидуальной мобильности (СИМ) признаны транспортными средствами.  Обязательно ознакомьтесь с изменениями и расскажите о них ребенку! </vt:lpstr>
      <vt:lpstr>Презентация PowerPoint</vt:lpstr>
      <vt:lpstr>Родители несут ответственность за воспитание и развитие своих детей!</vt:lpstr>
      <vt:lpstr>Родители, будьте благоразумны!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Ответственность родителей (законных представителей) за несоблюдение детьми правил дорожного движения</dc:title>
  <dc:creator>1</dc:creator>
  <cp:lastModifiedBy>User</cp:lastModifiedBy>
  <cp:revision>14</cp:revision>
  <dcterms:created xsi:type="dcterms:W3CDTF">2023-07-03T16:15:00Z</dcterms:created>
  <dcterms:modified xsi:type="dcterms:W3CDTF">2023-07-10T04:50:48Z</dcterms:modified>
</cp:coreProperties>
</file>